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2147469404" r:id="rId6"/>
    <p:sldId id="2147374652" r:id="rId7"/>
    <p:sldId id="2147374654" r:id="rId8"/>
    <p:sldId id="2147374653" r:id="rId9"/>
    <p:sldId id="2147374656" r:id="rId10"/>
    <p:sldId id="2147374655" r:id="rId11"/>
    <p:sldId id="2147374657" r:id="rId12"/>
    <p:sldId id="2147374658" r:id="rId13"/>
    <p:sldId id="2147374659" r:id="rId14"/>
    <p:sldId id="2147374660" r:id="rId15"/>
    <p:sldId id="2147374661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150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inka, Jasmin" userId="fc00b233-c2fc-4584-be36-8c6a4d19bf9c" providerId="ADAL" clId="{7CE5007A-5212-4460-848C-F07C978490BD}"/>
    <pc:docChg chg="modSld sldOrd">
      <pc:chgData name="Svinka, Jasmin" userId="fc00b233-c2fc-4584-be36-8c6a4d19bf9c" providerId="ADAL" clId="{7CE5007A-5212-4460-848C-F07C978490BD}" dt="2023-06-15T10:05:43.537" v="39"/>
      <pc:docMkLst>
        <pc:docMk/>
      </pc:docMkLst>
      <pc:sldChg chg="modSp mod">
        <pc:chgData name="Svinka, Jasmin" userId="fc00b233-c2fc-4584-be36-8c6a4d19bf9c" providerId="ADAL" clId="{7CE5007A-5212-4460-848C-F07C978490BD}" dt="2023-06-15T09:55:52.176" v="2" actId="404"/>
        <pc:sldMkLst>
          <pc:docMk/>
          <pc:sldMk cId="2929290230" sldId="2147374652"/>
        </pc:sldMkLst>
        <pc:spChg chg="mod">
          <ac:chgData name="Svinka, Jasmin" userId="fc00b233-c2fc-4584-be36-8c6a4d19bf9c" providerId="ADAL" clId="{7CE5007A-5212-4460-848C-F07C978490BD}" dt="2023-06-15T09:55:52.176" v="2" actId="404"/>
          <ac:spMkLst>
            <pc:docMk/>
            <pc:sldMk cId="2929290230" sldId="2147374652"/>
            <ac:spMk id="11" creationId="{ABD2CC8E-40D6-4817-CD5A-89EAD8AD3EDB}"/>
          </ac:spMkLst>
        </pc:spChg>
      </pc:sldChg>
      <pc:sldChg chg="ord">
        <pc:chgData name="Svinka, Jasmin" userId="fc00b233-c2fc-4584-be36-8c6a4d19bf9c" providerId="ADAL" clId="{7CE5007A-5212-4460-848C-F07C978490BD}" dt="2023-06-15T10:05:38.145" v="37"/>
        <pc:sldMkLst>
          <pc:docMk/>
          <pc:sldMk cId="3190136913" sldId="2147374653"/>
        </pc:sldMkLst>
      </pc:sldChg>
      <pc:sldChg chg="modSp mod">
        <pc:chgData name="Svinka, Jasmin" userId="fc00b233-c2fc-4584-be36-8c6a4d19bf9c" providerId="ADAL" clId="{7CE5007A-5212-4460-848C-F07C978490BD}" dt="2023-06-15T09:56:18.692" v="17" actId="1035"/>
        <pc:sldMkLst>
          <pc:docMk/>
          <pc:sldMk cId="2130542810" sldId="2147374655"/>
        </pc:sldMkLst>
        <pc:spChg chg="mod">
          <ac:chgData name="Svinka, Jasmin" userId="fc00b233-c2fc-4584-be36-8c6a4d19bf9c" providerId="ADAL" clId="{7CE5007A-5212-4460-848C-F07C978490BD}" dt="2023-06-15T09:56:18.692" v="17" actId="1035"/>
          <ac:spMkLst>
            <pc:docMk/>
            <pc:sldMk cId="2130542810" sldId="2147374655"/>
            <ac:spMk id="8" creationId="{B93CA2E2-C60F-5C8E-6194-013D5EA2D870}"/>
          </ac:spMkLst>
        </pc:spChg>
      </pc:sldChg>
      <pc:sldChg chg="ord">
        <pc:chgData name="Svinka, Jasmin" userId="fc00b233-c2fc-4584-be36-8c6a4d19bf9c" providerId="ADAL" clId="{7CE5007A-5212-4460-848C-F07C978490BD}" dt="2023-06-15T10:05:43.537" v="39"/>
        <pc:sldMkLst>
          <pc:docMk/>
          <pc:sldMk cId="1908895842" sldId="2147374656"/>
        </pc:sldMkLst>
      </pc:sldChg>
      <pc:sldChg chg="addSp modSp mod">
        <pc:chgData name="Svinka, Jasmin" userId="fc00b233-c2fc-4584-be36-8c6a4d19bf9c" providerId="ADAL" clId="{7CE5007A-5212-4460-848C-F07C978490BD}" dt="2023-06-15T10:00:19.153" v="35" actId="1076"/>
        <pc:sldMkLst>
          <pc:docMk/>
          <pc:sldMk cId="3438300591" sldId="2147469404"/>
        </pc:sldMkLst>
        <pc:spChg chg="add mod">
          <ac:chgData name="Svinka, Jasmin" userId="fc00b233-c2fc-4584-be36-8c6a4d19bf9c" providerId="ADAL" clId="{7CE5007A-5212-4460-848C-F07C978490BD}" dt="2023-06-15T10:00:19.153" v="35" actId="1076"/>
          <ac:spMkLst>
            <pc:docMk/>
            <pc:sldMk cId="3438300591" sldId="2147469404"/>
            <ac:spMk id="20" creationId="{EC70D8A1-0C4E-9268-0F58-51078AF6A0A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7A21-17FA-404B-AC11-0E51A6B15FEE}" type="datetimeFigureOut">
              <a:rPr lang="es-ES" smtClean="0"/>
              <a:t>15/06/2023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31AD2-E569-4FD4-9BD7-986680C83F6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750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50B24137-05D7-FA7F-8E73-50CFAF0BB3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770400-B5E3-8E86-16D3-74444D1AD3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9F4E6B-1C6D-07C3-BCA9-E78964CD84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8BA9991-E50E-8965-C781-50935FCA9F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AA4AD52-FE9E-9AA0-830D-340E2BDD9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578581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11461749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EF57AC-E6C8-F910-79ED-F76FB3BED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126" y="1574800"/>
            <a:ext cx="1146174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30EA408-BDA5-1120-95AB-259BA4578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5833872"/>
            <a:ext cx="882100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3700745A-22BA-4BE9-1AAC-1A73B9321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30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6" y="1574801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6876" y="1574800"/>
            <a:ext cx="5577840" cy="4114800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A034C5-A832-E1B1-D39A-FCC64F3507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ED9B9CF2-FE37-6774-EB33-798134245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470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1574801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36099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7072" y="1574800"/>
            <a:ext cx="3719804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8292EC5-755A-AD53-D396-EDEDEF1995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6" y="5833872"/>
            <a:ext cx="8968077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9F04FC0-05F8-874B-C784-F53E61719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005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852D3A1C-FC42-4C3C-CA91-0E85AFCC5B1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30034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47DC95C-3894-C033-5E7E-06964A9EE73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5555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FF3AA82-AE0B-AD34-C046-B1F38464DAA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70770" y="1574800"/>
            <a:ext cx="2743200" cy="4114800"/>
          </a:xfrm>
        </p:spPr>
        <p:txBody>
          <a:bodyPr/>
          <a:lstStyle>
            <a:lvl2pPr>
              <a:spcAft>
                <a:spcPts val="1000"/>
              </a:spcAft>
              <a:defRPr sz="1600"/>
            </a:lvl2pPr>
            <a:lvl3pPr>
              <a:spcAft>
                <a:spcPts val="400"/>
              </a:spcAft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349EDF-094A-F8D5-DF3C-B393DF4C6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AC57BCA-9504-14FA-3E4A-E04C08C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800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CA8025-E18F-AF52-8012-84B0EEA4E6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5125" y="5833872"/>
            <a:ext cx="900899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192B8C37-C476-EF02-3D59-38DEB792D3CB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4783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A16B268-7CAE-0403-574A-E59D6AE9B8D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044441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943DB4D-045D-1D8E-9EC7-A2EB9C0A40FF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84099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EE4EDEB-E1CB-C3A8-8FFC-D77B7FE59F4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723755" y="1574801"/>
            <a:ext cx="2103120" cy="4114800"/>
          </a:xfrm>
        </p:spPr>
        <p:txBody>
          <a:bodyPr/>
          <a:lstStyle>
            <a:lvl1pPr marL="182880" indent="-18288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1pPr>
            <a:lvl2pPr marL="403225" indent="-219075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tabLst/>
              <a:defRPr sz="1200"/>
            </a:lvl2pPr>
            <a:lvl3pPr marL="576263" indent="-173038">
              <a:lnSpc>
                <a:spcPct val="100000"/>
              </a:lnSpc>
              <a:spcAft>
                <a:spcPts val="400"/>
              </a:spcAft>
              <a:tabLst/>
              <a:defRPr sz="1000"/>
            </a:lvl3pPr>
            <a:lvl4pPr marL="749300" indent="-184150">
              <a:lnSpc>
                <a:spcPct val="100000"/>
              </a:lnSpc>
              <a:spcAft>
                <a:spcPts val="400"/>
              </a:spcAft>
              <a:tabLst/>
              <a:defRPr sz="1400"/>
            </a:lvl4pPr>
            <a:lvl5pPr marL="865188" indent="-127000">
              <a:lnSpc>
                <a:spcPct val="100000"/>
              </a:lnSpc>
              <a:spcAft>
                <a:spcPts val="400"/>
              </a:spcAft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E966EDDA-B729-2768-E361-EBEBC77F7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1456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43CB082-12A6-FFE7-88AA-E3AD7C2383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4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F398F3-8E7A-E3D1-037D-8C143B1ED2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5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E42C471-811A-8821-090E-A08A12DE83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804418B-EF3D-3A32-BD87-8F570DEC5C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5124" y="2161309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B60EB6CF-D235-6640-C96B-41EB4165275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5" y="2161308"/>
            <a:ext cx="5577840" cy="3528292"/>
          </a:xfrm>
        </p:spPr>
        <p:txBody>
          <a:bodyPr/>
          <a:lstStyle>
            <a:lvl4pPr>
              <a:spcAft>
                <a:spcPts val="400"/>
              </a:spcAft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352F4CF6-3E20-6E01-EBFA-446DEA4BE2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835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5489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AEFDB29-B66E-4211-4F23-985ACA892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598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585A90-46EE-51C9-716B-779C2BE03F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1574800"/>
            <a:ext cx="11465509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1721425-C3AC-D731-5446-FBFC6832DB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578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C052F27-8D60-2ED1-70B8-F8566EC7E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83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ntent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5D086-7732-CE90-18C3-44F516A9F55C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FA49E9DD-78F6-5597-EB84-D7AB1218F2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4" y="2161309"/>
            <a:ext cx="11463921" cy="35282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B77F65-3156-B299-8A6C-78C84D9403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1574800"/>
            <a:ext cx="11463921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54EF56-3344-6E40-FBB0-A7F8C22355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954" y="5833872"/>
            <a:ext cx="8822672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22CFE453-07B9-F657-7165-293B06467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33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1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DD3ADD7-6C65-C7B6-F5A3-C8D149E7B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6A9473-9444-A1F0-5B86-11A3C05F6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2982034D-4664-2E5A-69EB-08390D2395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5C274-2D42-403C-473A-770A4C7681C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29631"/>
            <a:ext cx="12192000" cy="3285067"/>
          </a:xfrm>
          <a:custGeom>
            <a:avLst/>
            <a:gdLst>
              <a:gd name="connsiteX0" fmla="*/ 2021205 w 12192000"/>
              <a:gd name="connsiteY0" fmla="*/ 40 h 3285067"/>
              <a:gd name="connsiteX1" fmla="*/ 12192000 w 12192000"/>
              <a:gd name="connsiteY1" fmla="*/ 40 h 3285067"/>
              <a:gd name="connsiteX2" fmla="*/ 12192000 w 12192000"/>
              <a:gd name="connsiteY2" fmla="*/ 3285067 h 3285067"/>
              <a:gd name="connsiteX3" fmla="*/ 0 w 12192000"/>
              <a:gd name="connsiteY3" fmla="*/ 3285067 h 3285067"/>
              <a:gd name="connsiteX4" fmla="*/ 0 w 12192000"/>
              <a:gd name="connsiteY4" fmla="*/ 1506224 h 3285067"/>
              <a:gd name="connsiteX5" fmla="*/ 847090 w 12192000"/>
              <a:gd name="connsiteY5" fmla="*/ 409722 h 3285067"/>
              <a:gd name="connsiteX6" fmla="*/ 2021205 w 12192000"/>
              <a:gd name="connsiteY6" fmla="*/ 40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285067">
                <a:moveTo>
                  <a:pt x="2021205" y="40"/>
                </a:moveTo>
                <a:lnTo>
                  <a:pt x="12192000" y="40"/>
                </a:lnTo>
                <a:lnTo>
                  <a:pt x="12192000" y="3285067"/>
                </a:lnTo>
                <a:lnTo>
                  <a:pt x="0" y="3285067"/>
                </a:lnTo>
                <a:lnTo>
                  <a:pt x="0" y="1506224"/>
                </a:lnTo>
                <a:cubicBezTo>
                  <a:pt x="203835" y="1107957"/>
                  <a:pt x="462280" y="699543"/>
                  <a:pt x="847090" y="409722"/>
                </a:cubicBezTo>
                <a:cubicBezTo>
                  <a:pt x="1038225" y="266397"/>
                  <a:pt x="1391920" y="-3765"/>
                  <a:pt x="2021205" y="4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1C1D5B-0DAB-DA38-12BB-A3F36F8A1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6038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D9B8EE-BC3B-7E56-2BBE-6D2C370C65A1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16E4CD3-9E39-972B-822E-2FB6F88681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2956" y="1574801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A40973E-97B8-CC18-DF83-D8E5458BFF4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51206" y="1574800"/>
            <a:ext cx="557784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5F4F868-6A57-BD2C-72A2-6C2D05DC0D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95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4DF18F99-C415-6A21-53F7-F81A1461B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3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wo Columns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D6D003-1246-E709-2DF8-74F1C8A9B5A4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F3BF7B5-F230-E96D-98D7-CF567A21CD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2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A0F8500-D05C-9FBE-5637-930A42E9D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9036" y="1574800"/>
            <a:ext cx="5577840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6019BB8-4236-7C60-D3CB-38266C08CF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6" y="2161309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791413BD-FC17-1116-EEE6-F5134BDC2F3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49036" y="2161308"/>
            <a:ext cx="5577840" cy="35282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E7A3ABF-C0C7-D3AD-1C6A-97C68F14FD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5124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DAFF137C-A676-5D1F-A450-8A6E5CE51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53416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BF1C7D-11D0-233B-4E6A-74BE1B917F1D}"/>
              </a:ext>
            </a:extLst>
          </p:cNvPr>
          <p:cNvSpPr/>
          <p:nvPr userDrawn="1"/>
        </p:nvSpPr>
        <p:spPr>
          <a:xfrm>
            <a:off x="9303657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580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450" r="17"/>
          <a:stretch/>
        </p:blipFill>
        <p:spPr>
          <a:xfrm>
            <a:off x="0" y="4865946"/>
            <a:ext cx="7164224" cy="12623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C5063FC6-958F-F3EE-052E-38ECFC7FD1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1517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D803154-09E7-7D60-B2A0-43C37AAF8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ECA461-0B56-34C2-12A1-F9FA61D992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5086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E65B6354-97AF-5957-C7F2-00BE94BD3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453" t="-124" r="31" b="124"/>
          <a:stretch/>
        </p:blipFill>
        <p:spPr>
          <a:xfrm>
            <a:off x="0" y="4864608"/>
            <a:ext cx="7159752" cy="126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1C1D202B-A253-38C5-CE70-C8B6EC0EE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890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BCC669-489B-0220-682D-D288C3D2668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521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3C3D1E-B2ED-A612-DA14-6C36194874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3717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2FF47D6-89C2-ABE6-B6D8-5558BDE45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473AA82-ECE0-F7A5-E289-AFE8B58AF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706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C171C62-B9E9-6582-342F-9D93DA099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6" r="6055"/>
          <a:stretch/>
        </p:blipFill>
        <p:spPr>
          <a:xfrm>
            <a:off x="0" y="1555006"/>
            <a:ext cx="12201553" cy="29260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106457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1B675B-EC78-2DF2-E93B-69BFD8267FD2}"/>
              </a:ext>
            </a:extLst>
          </p:cNvPr>
          <p:cNvSpPr/>
          <p:nvPr userDrawn="1"/>
        </p:nvSpPr>
        <p:spPr>
          <a:xfrm>
            <a:off x="12192000" y="0"/>
            <a:ext cx="2842591" cy="6858000"/>
          </a:xfrm>
          <a:prstGeom prst="rect">
            <a:avLst/>
          </a:prstGeom>
          <a:solidFill>
            <a:srgbClr val="ECECEC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B53F91-31AF-F0AA-72F9-1922F70D0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4465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D97F866D-C535-8B25-290D-B9A16BD99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73E3BC-9FC7-7368-4543-7697BFB3D5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C83F00A-0D83-4373-E33A-CF63E5680A5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4D27B2B-D576-D71C-59A8-B9F113604B3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8945A5-9CA2-F0C7-7DFE-454036D91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3843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Gradient">
    <p:bg>
      <p:bgPr>
        <a:gradFill>
          <a:gsLst>
            <a:gs pos="0">
              <a:schemeClr val="accent2"/>
            </a:gs>
            <a:gs pos="39000">
              <a:srgbClr val="0090D4"/>
            </a:gs>
            <a:gs pos="8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4597D7E-D1C1-EAE1-64A8-318B79FEB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9742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Amge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E64CB2D-D499-13BE-859F-0D4A7451CB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988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Sk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248C15B1-698D-0DD2-BE1E-2358E7DD1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 t="-61" r="-8" b="158"/>
          <a:stretch/>
        </p:blipFill>
        <p:spPr>
          <a:xfrm>
            <a:off x="0" y="749808"/>
            <a:ext cx="11475720" cy="3730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B9FF05-D2C1-46C4-831A-32EB5C9F49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936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Outlin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20762EF-0474-9358-6ED8-3916562844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422"/>
          <a:stretch/>
        </p:blipFill>
        <p:spPr>
          <a:xfrm>
            <a:off x="0" y="752078"/>
            <a:ext cx="11474606" cy="37343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2313432"/>
            <a:ext cx="7369175" cy="132311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E21E1CC-5F5E-4E4C-063D-BBC7DE81B4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6624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Blue">
    <p:bg>
      <p:bgPr>
        <a:gradFill>
          <a:gsLst>
            <a:gs pos="0">
              <a:schemeClr val="accent2"/>
            </a:gs>
            <a:gs pos="93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8C084657-8268-012C-F255-B0679B8534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3AC232-D482-5259-1392-EE2E55B47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51B8E7A-1241-D7A4-262C-4A45158321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38364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with Imag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D22D8B5-A53E-9F27-F895-D6005176604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204191" cy="56896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9576" y="3059084"/>
            <a:ext cx="10645775" cy="577458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680"/>
              </a:lnSpc>
              <a:defRPr sz="3900" b="0" spc="0" baseline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1BFBDD2-1AF9-91B5-BF36-65D95A417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584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E2DDFB-68D7-644D-9E37-D72139CD6D3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6682" y="1574800"/>
            <a:ext cx="4977510" cy="3292474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915222-8AED-AE4D-E3B9-8E105C90D5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9477" y="1574800"/>
            <a:ext cx="659954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A3438A0-3AFA-9012-C63A-4731533CE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14490" y="4867275"/>
            <a:ext cx="4977510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C71F3598-B4FC-9300-B36C-0BB31AE92F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93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6A78CD8-646B-CF20-7BEF-9F4FA845C6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574800"/>
            <a:ext cx="5374893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568CC3C-35DE-EF4B-4C3A-0CE5E6F5D4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374893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3FF7C4F6-8FCE-FFCA-32B4-E7FE1F7DF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519743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81000" y="1574800"/>
            <a:ext cx="6503894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1267CAD-E012-4AA7-A3C8-4883534ED3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1FB8A24-E91E-9030-3097-499DEA6FC1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101498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4DE4C5-7EF1-4E65-C3FD-C75C8FB94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207" y="1574801"/>
            <a:ext cx="6244844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8506DD96-9DEF-0024-7691-0ACAC39EC0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1949" y="1574802"/>
            <a:ext cx="5033915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F1E5442-21A0-77E1-5BB7-F319D1BBA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949679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2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BE11003-33E3-C602-1590-A0E78DE24A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271176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5EE928-3886-45B3-67DE-39C5D24FA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1798559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5E1E0F3-8278-99F7-3887-286AEFCDD3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3000428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3F56E97-E395-3C7D-D75B-6CBEFC9944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636403"/>
            <a:ext cx="12192000" cy="2876162"/>
          </a:xfrm>
          <a:custGeom>
            <a:avLst/>
            <a:gdLst>
              <a:gd name="connsiteX0" fmla="*/ 1781810 w 12192000"/>
              <a:gd name="connsiteY0" fmla="*/ 31 h 2876162"/>
              <a:gd name="connsiteX1" fmla="*/ 12192000 w 12192000"/>
              <a:gd name="connsiteY1" fmla="*/ 31 h 2876162"/>
              <a:gd name="connsiteX2" fmla="*/ 12192000 w 12192000"/>
              <a:gd name="connsiteY2" fmla="*/ 2876162 h 2876162"/>
              <a:gd name="connsiteX3" fmla="*/ 0 w 12192000"/>
              <a:gd name="connsiteY3" fmla="*/ 2876162 h 2876162"/>
              <a:gd name="connsiteX4" fmla="*/ 0 w 12192000"/>
              <a:gd name="connsiteY4" fmla="*/ 1342353 h 2876162"/>
              <a:gd name="connsiteX5" fmla="*/ 753745 w 12192000"/>
              <a:gd name="connsiteY5" fmla="*/ 358915 h 2876162"/>
              <a:gd name="connsiteX6" fmla="*/ 1781810 w 12192000"/>
              <a:gd name="connsiteY6" fmla="*/ 31 h 287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876162">
                <a:moveTo>
                  <a:pt x="1781810" y="31"/>
                </a:moveTo>
                <a:lnTo>
                  <a:pt x="12192000" y="31"/>
                </a:lnTo>
                <a:lnTo>
                  <a:pt x="12192000" y="2876162"/>
                </a:lnTo>
                <a:lnTo>
                  <a:pt x="0" y="2876162"/>
                </a:lnTo>
                <a:lnTo>
                  <a:pt x="0" y="1342353"/>
                </a:lnTo>
                <a:cubicBezTo>
                  <a:pt x="180341" y="986007"/>
                  <a:pt x="408940" y="618248"/>
                  <a:pt x="753745" y="358915"/>
                </a:cubicBezTo>
                <a:cubicBezTo>
                  <a:pt x="921385" y="232734"/>
                  <a:pt x="1231265" y="-3139"/>
                  <a:pt x="1781810" y="3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CC6EE47-8032-AF6F-FABF-6E7F10DE4B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7413" y="2816776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4251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7226681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AAACF3E-83ED-52C4-27A7-1B90EAC241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60080" y="1574800"/>
            <a:ext cx="3550920" cy="4114800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26FF2F96-AD0E-EB85-4484-AE99D085D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919108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akeaway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4405DBE-1BE7-E695-C62E-22EB44D99C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76672" y="1574799"/>
            <a:ext cx="6815328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6B01E68-D740-637A-BD9F-BD42CE8E9D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5" y="1574802"/>
            <a:ext cx="4783997" cy="4114799"/>
          </a:xfrm>
          <a:noFill/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CF2F8706-9F53-3F92-74D0-FFE34BCF9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706483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1574800"/>
            <a:ext cx="11459589" cy="2882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3CD59DC-5DE1-B69A-80AE-C320922E6A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F886CAD-5351-7713-14D9-6775796BA8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</p:spTree>
    <p:extLst>
      <p:ext uri="{BB962C8B-B14F-4D97-AF65-F5344CB8AC3E}">
        <p14:creationId xmlns:p14="http://schemas.microsoft.com/office/powerpoint/2010/main" val="193742355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Takeaway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F4BA461A-240D-E877-408F-9DE26CE11C8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67285" y="2161309"/>
            <a:ext cx="11459589" cy="2296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D8F6F53-5D6A-B7D1-E934-127054AF6F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6" y="1574800"/>
            <a:ext cx="11459589" cy="412750"/>
          </a:xfr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50C4556-A8A5-B202-62A2-406BA8465C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7286" y="4867275"/>
            <a:ext cx="11459588" cy="822325"/>
          </a:xfrm>
          <a:noFill/>
        </p:spPr>
        <p:txBody>
          <a:bodyPr anchor="ctr"/>
          <a:lstStyle>
            <a:lvl1pPr marL="0" indent="0" algn="l">
              <a:buNone/>
              <a:defRPr b="1" i="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ADD TAKEAWAY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8BB0B106-C721-639B-D509-06DA5A0568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448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4263" y="1574800"/>
            <a:ext cx="405993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7BAA8D4-D7AA-9D91-4F96-00C161C4F3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2131" y="1574800"/>
            <a:ext cx="4059936" cy="4114800"/>
          </a:xfrm>
          <a:gradFill>
            <a:gsLst>
              <a:gs pos="0">
                <a:schemeClr val="accent2"/>
              </a:gs>
              <a:gs pos="81000">
                <a:schemeClr val="accent1"/>
              </a:gs>
            </a:gsLst>
            <a:lin ang="2700000" scaled="1"/>
          </a:gradFill>
        </p:spPr>
        <p:txBody>
          <a:bodyPr lIns="548640" tIns="457200" rIns="548640" bIns="457200" anchor="ctr" anchorCtr="0"/>
          <a:lstStyle>
            <a:lvl1pPr marL="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27432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548640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917391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218956" indent="0">
              <a:buNone/>
              <a:defRPr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32556B1E-92C0-FF17-34F3-F0B2F7F8C5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99212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ne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4048125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EC9213B5-827D-C71F-EF1A-7FC0B0C74C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0700" y="1574800"/>
            <a:ext cx="4059556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0EF2BBE-22ED-FE3F-3717-D0206AC89C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48126" y="1574800"/>
            <a:ext cx="4092574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27AFA4C9-F353-EFC2-0E28-99A47913C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489865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12192000" cy="4114801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CADBF2AD-EE6C-ABE0-CB3B-C30862383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744672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L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74800"/>
            <a:ext cx="5989320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D32751F7-C423-4BF6-B332-A88D7DE725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334" y="1574800"/>
            <a:ext cx="5987666" cy="3292475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E194A7D9-53FF-1665-CBB2-EE47190B8F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1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3A00F1-1319-E5A2-4E6B-332C233E9A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2679" y="4867275"/>
            <a:ext cx="5987666" cy="822324"/>
          </a:xfrm>
          <a:gradFill>
            <a:gsLst>
              <a:gs pos="0">
                <a:schemeClr val="accent2"/>
              </a:gs>
              <a:gs pos="31500">
                <a:srgbClr val="0090D4"/>
              </a:gs>
              <a:gs pos="63000">
                <a:schemeClr val="accent1"/>
              </a:gs>
            </a:gsLst>
            <a:lin ang="720000" scaled="0"/>
          </a:gradFill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Photo title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8A4D2D3-4E8C-03CC-D5CF-F9F6FC16C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03288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507CE2A-A32A-FDFB-C3C9-ACCB1A8FC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02400" y="1574800"/>
            <a:ext cx="2457450" cy="4114801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478B418E-4070-C63D-241C-2774A3FC78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574801"/>
            <a:ext cx="6502399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DE74BD90-A83A-1901-41A0-21FE5E119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25799" y="3632200"/>
            <a:ext cx="3276600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8014880-258D-BEA4-65D8-7CD8165D91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59850" y="1574801"/>
            <a:ext cx="3226933" cy="20573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0E4F7DF-234E-148E-00D8-7B89319F6C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59850" y="3632200"/>
            <a:ext cx="3226933" cy="2057399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1107484-51EE-8311-7A3E-FF87A3DB7CD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3632200"/>
            <a:ext cx="3225799" cy="2057399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4D5B246-C7A9-4D5F-9C9B-61F4EB8664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018624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52DF42-1B24-E9B1-F26F-6CF440EE5D13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D645E1-4862-8D64-AE7A-47627A914695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1FB1242-F8A0-C971-9637-73C9F6AD1C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56EC04-D0E9-4E75-E319-52A1C00A1A6D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3B91F8D5-9357-63C1-00EC-5DCE903EF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41518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2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963B71A-4388-F238-AD31-D2DBEA79009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828F19-FF7E-1521-AB61-7F8E4A657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834570" y="2622329"/>
            <a:ext cx="2654300" cy="631976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31CF89D-C1C4-8171-0803-9D2EC2328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DE13AB1-A8F8-B630-7248-D1B4D6C2FF1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1A2AE21-FE10-95F6-6EAF-72DCE25B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bg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8496469-D70B-10BF-0592-AF37C2FE5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47FC550-B0A3-CD26-E090-2C7499C94B5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8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FD2F8FD-C59F-0497-1C96-F9ED88751A96}"/>
              </a:ext>
            </a:extLst>
          </p:cNvPr>
          <p:cNvSpPr/>
          <p:nvPr userDrawn="1"/>
        </p:nvSpPr>
        <p:spPr>
          <a:xfrm>
            <a:off x="767891" y="5954256"/>
            <a:ext cx="2888343" cy="903744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E6DBC2-A26A-8D43-BE88-D4C7E492D743}"/>
              </a:ext>
            </a:extLst>
          </p:cNvPr>
          <p:cNvSpPr/>
          <p:nvPr userDrawn="1"/>
        </p:nvSpPr>
        <p:spPr>
          <a:xfrm>
            <a:off x="1048512" y="6362931"/>
            <a:ext cx="2260377" cy="208385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865AC6-A05A-4E55-3F12-48C6AEE6745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67285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D3AC29-E555-4156-D017-773CC40A61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679583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94273455-FF6F-8ADE-DD2B-25DEE0A326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E19FE9F-36BF-354C-3021-23F88658E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2146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84323-2C1E-F13E-B63A-4329FB369D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D301C193-5767-C664-938C-B7C2447B7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2759C-62D6-43EB-ED30-D1DB0EE55731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F27C0C5-A621-1875-6DD1-05E7F2B8E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16755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70000D-D716-8CF4-F243-6EC433C7AC36}"/>
              </a:ext>
            </a:extLst>
          </p:cNvPr>
          <p:cNvSpPr/>
          <p:nvPr userDrawn="1"/>
        </p:nvSpPr>
        <p:spPr>
          <a:xfrm>
            <a:off x="0" y="5698671"/>
            <a:ext cx="5976257" cy="1159329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67A75E-5AAD-9992-F70C-EBFB8D563C53}"/>
              </a:ext>
            </a:extLst>
          </p:cNvPr>
          <p:cNvSpPr/>
          <p:nvPr userDrawn="1"/>
        </p:nvSpPr>
        <p:spPr>
          <a:xfrm>
            <a:off x="1819275" y="6327648"/>
            <a:ext cx="1549400" cy="228367"/>
          </a:xfrm>
          <a:prstGeom prst="rect">
            <a:avLst/>
          </a:prstGeom>
          <a:solidFill>
            <a:schemeClr val="bg1"/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A8DB81A-8D46-EDD0-A9C3-EC82C5074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404104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74B82DF6-1BD0-235D-4322-670F89E6565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3705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9F018-2B30-8466-9630-77384C22E5B8}"/>
              </a:ext>
            </a:extLst>
          </p:cNvPr>
          <p:cNvSpPr>
            <a:spLocks noGrp="1" noChangeArrowheads="1"/>
          </p:cNvSpPr>
          <p:nvPr userDrawn="1"/>
        </p:nvSpPr>
        <p:spPr bwMode="gray">
          <a:xfrm>
            <a:off x="384582" y="6299769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/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9913E819-8D52-8A95-7D31-C73BEC59D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215780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tream_alt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C570AD9-F776-9BD3-F569-E65C4607FC60}"/>
              </a:ext>
            </a:extLst>
          </p:cNvPr>
          <p:cNvSpPr/>
          <p:nvPr userDrawn="1"/>
        </p:nvSpPr>
        <p:spPr>
          <a:xfrm>
            <a:off x="3277590" y="219808"/>
            <a:ext cx="997527" cy="603504"/>
          </a:xfrm>
          <a:prstGeom prst="rect">
            <a:avLst/>
          </a:prstGeom>
          <a:solidFill>
            <a:schemeClr val="bg1">
              <a:alpha val="50000"/>
            </a:schemeClr>
          </a:solidFill>
          <a:ln w="508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1C332D2-1F4E-F48E-13A6-799362D72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7285" y="5833872"/>
            <a:ext cx="8193024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D2CF81CD-DD46-EA79-7BCD-7356762AFF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7286" y="1574800"/>
            <a:ext cx="10647363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6C4BF043-2D21-E606-9266-D4F265644A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7286" y="365759"/>
            <a:ext cx="11459588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0441853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8430E17-9D08-4FEF-B20F-94DEC5A220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095" y="667433"/>
            <a:ext cx="3525940" cy="90549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0" y="2241550"/>
            <a:ext cx="11184565" cy="170973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8000" y="2241550"/>
            <a:ext cx="10822517" cy="1709739"/>
          </a:xfrm>
        </p:spPr>
        <p:txBody>
          <a:bodyPr anchor="ctr"/>
          <a:lstStyle>
            <a:lvl1pPr>
              <a:spcBef>
                <a:spcPct val="20000"/>
              </a:spcBef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8000" y="4570415"/>
            <a:ext cx="10822517" cy="1054100"/>
          </a:xfrm>
          <a:ln/>
        </p:spPr>
        <p:txBody>
          <a:bodyPr/>
          <a:lstStyle>
            <a:lvl1pPr marL="0" indent="0">
              <a:lnSpc>
                <a:spcPct val="115000"/>
              </a:lnSpc>
              <a:spcBef>
                <a:spcPct val="35000"/>
              </a:spcBef>
              <a:buFontTx/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>
            <a:spLocks/>
          </p:cNvSpPr>
          <p:nvPr userDrawn="1"/>
        </p:nvSpPr>
        <p:spPr bwMode="auto">
          <a:xfrm>
            <a:off x="11327904" y="2241551"/>
            <a:ext cx="864096" cy="1709737"/>
          </a:xfrm>
          <a:prstGeom prst="rect">
            <a:avLst/>
          </a:prstGeom>
          <a:solidFill>
            <a:srgbClr val="377D83">
              <a:alpha val="4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939978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48" y="13652"/>
            <a:ext cx="11203200" cy="1109663"/>
          </a:xfrm>
        </p:spPr>
        <p:txBody>
          <a:bodyPr lIns="90000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000" y="1316766"/>
            <a:ext cx="11203200" cy="4626835"/>
          </a:xfrm>
        </p:spPr>
        <p:txBody>
          <a:bodyPr/>
          <a:lstStyle>
            <a:lvl2pPr marL="573300" indent="-342900">
              <a:buFont typeface="Arial" panose="020B0604020202020204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2pPr>
            <a:lvl3pPr marL="803700" indent="-342900">
              <a:buFont typeface="Arial" panose="020B0604020202020204" pitchFamily="34" charset="0"/>
              <a:buChar char="-"/>
              <a:defRPr lang="en-US" sz="20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3pPr>
            <a:lvl4pPr marL="921600" indent="-230400">
              <a:defRPr lang="en-US" sz="18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4pPr>
            <a:lvl5pPr marL="1207350" indent="-285750">
              <a:buFont typeface="Courier New" panose="02070309020205020404" pitchFamily="49" charset="0"/>
              <a:buChar char="o"/>
              <a:defRPr lang="en-US" sz="16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460800" lvl="1" indent="-23040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1D5680"/>
              </a:buClr>
              <a:buFont typeface="Arial" panose="020B0604020202020204" pitchFamily="34" charset="0"/>
              <a:buChar char="−"/>
            </a:pPr>
            <a:r>
              <a:rPr lang="en-US" dirty="0"/>
              <a:t>Second level</a:t>
            </a:r>
          </a:p>
          <a:p>
            <a:pPr marL="691200" lvl="2" indent="-23040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1D5680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921600" lvl="3" indent="-23040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1D5680"/>
              </a:buClr>
              <a:buFont typeface="Arial" panose="020B0604020202020204" pitchFamily="34" charset="0"/>
              <a:buChar char="−"/>
            </a:pPr>
            <a:r>
              <a:rPr lang="en-US" dirty="0"/>
              <a:t>Fourth level</a:t>
            </a:r>
          </a:p>
          <a:p>
            <a:pPr marL="1152000" lvl="4" indent="-23040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1D5680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950258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-Brea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13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524258" y="2914651"/>
            <a:ext cx="10550145" cy="1295400"/>
          </a:xfrm>
        </p:spPr>
        <p:txBody>
          <a:bodyPr wrap="square" lIns="90000" tIns="0" rIns="90000" bIns="0" anchor="b"/>
          <a:lstStyle>
            <a:lvl1pPr algn="l">
              <a:lnSpc>
                <a:spcPts val="3600"/>
              </a:lnSpc>
              <a:spcBef>
                <a:spcPts val="0"/>
              </a:spcBef>
              <a:defRPr lang="en-US" sz="3200" b="1" dirty="0" smtClean="0">
                <a:solidFill>
                  <a:schemeClr val="accent6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1614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524256" y="4461449"/>
            <a:ext cx="10550147" cy="1196909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0000" tIns="0" rIns="9000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2000" b="1" i="1" dirty="0">
                <a:solidFill>
                  <a:schemeClr val="accent6"/>
                </a:solidFill>
                <a:latin typeface="+mj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ct val="25000"/>
              </a:spcBef>
              <a:buNone/>
            </a:pPr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5" y="4337268"/>
            <a:ext cx="110743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2"/>
          <p:cNvSpPr>
            <a:spLocks noChangeArrowheads="1"/>
          </p:cNvSpPr>
          <p:nvPr userDrawn="1"/>
        </p:nvSpPr>
        <p:spPr bwMode="ltGray">
          <a:xfrm>
            <a:off x="0" y="0"/>
            <a:ext cx="12192000" cy="2667000"/>
          </a:xfrm>
          <a:prstGeom prst="rect">
            <a:avLst/>
          </a:prstGeom>
          <a:solidFill>
            <a:schemeClr val="accent6"/>
          </a:solidFill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35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838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Text" userDrawn="1">
  <p:cSld name="3_Title and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subTitle" idx="2"/>
          </p:nvPr>
        </p:nvSpPr>
        <p:spPr>
          <a:xfrm>
            <a:off x="479999" y="1222992"/>
            <a:ext cx="11213200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700"/>
              <a:buFont typeface="Noto Sans Symbols"/>
              <a:buNone/>
              <a:defRPr sz="2667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560"/>
              <a:buFont typeface="Noto Sans Symbols"/>
              <a:buNone/>
              <a:defRPr sz="2133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667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3" name="Google Shape;18;p14">
            <a:extLst>
              <a:ext uri="{FF2B5EF4-FFF2-40B4-BE49-F238E27FC236}">
                <a16:creationId xmlns:a16="http://schemas.microsoft.com/office/drawing/2014/main" id="{329DFE97-3C37-2843-919B-76136B9C95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9999" y="646992"/>
            <a:ext cx="1121302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5416B"/>
              </a:buClr>
              <a:buSzPts val="1400"/>
              <a:buFont typeface="Arial"/>
              <a:buNone/>
              <a:defRPr sz="3733" b="1" i="0" u="none" strike="noStrike" cap="none">
                <a:solidFill>
                  <a:srgbClr val="2867A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333" b="1" i="0" u="none" strike="noStrike" cap="none">
                <a:solidFill>
                  <a:srgbClr val="81104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4" name="Google Shape;17;p14">
            <a:extLst>
              <a:ext uri="{FF2B5EF4-FFF2-40B4-BE49-F238E27FC236}">
                <a16:creationId xmlns:a16="http://schemas.microsoft.com/office/drawing/2014/main" id="{57D9B4DA-E208-4D4F-A1E1-2BB4BA0AFE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9667" y="2152433"/>
            <a:ext cx="112132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19170" marR="0" lvl="1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828754" marR="0" lvl="2" indent="-440256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2438339" marR="0" lvl="3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3047924" marR="0" lvl="4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3657509" marR="0" lvl="5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4267093" marR="0" lvl="6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4876678" marR="0" lvl="7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5486263" marR="0" lvl="8" indent="-44025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2133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6B405D6-0EEB-4986-B440-09AB0C34E4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34468" y="6683510"/>
            <a:ext cx="6790267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/>
                </a:solidFill>
              </a:rPr>
              <a:t>© 2022 Amgen. All rights reserved. Do not copy or distribute. </a:t>
            </a:r>
          </a:p>
        </p:txBody>
      </p:sp>
    </p:spTree>
    <p:extLst>
      <p:ext uri="{BB962C8B-B14F-4D97-AF65-F5344CB8AC3E}">
        <p14:creationId xmlns:p14="http://schemas.microsoft.com/office/powerpoint/2010/main" val="2888406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935">
          <p15:clr>
            <a:srgbClr val="FBAE40"/>
          </p15:clr>
        </p15:guide>
        <p15:guide id="3" orient="horz" pos="3094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1894C2-5A65-4F7A-8DFC-D645B455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11F4D7-4083-4BA5-9538-EF91CF3C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Amgen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90D28-2EDD-46D6-93F0-B13C29FC8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5F58-CA72-4913-80ED-79D835C147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F863E6F0-993B-4064-9E98-7DCAB8DAD18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34468" y="6683510"/>
            <a:ext cx="6790267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tx1"/>
                </a:solidFill>
              </a:rPr>
              <a:t>© 2022 Amgen. All rights reserved. Do not copy or distribute. </a:t>
            </a:r>
          </a:p>
        </p:txBody>
      </p:sp>
    </p:spTree>
    <p:extLst>
      <p:ext uri="{BB962C8B-B14F-4D97-AF65-F5344CB8AC3E}">
        <p14:creationId xmlns:p14="http://schemas.microsoft.com/office/powerpoint/2010/main" val="26765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699024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3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F0480007-88D5-CC08-E690-0D2A587EC2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AA08890-C485-34DF-5ECD-52D95522C2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401" y="5598870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900" b="1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D13C9E7-015A-9060-8A00-B217FC75C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2401" y="4685665"/>
            <a:ext cx="8997024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ts val="4200"/>
              </a:lnSpc>
              <a:defRPr sz="3800" b="1" i="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31B3807-1489-CAA0-5705-0C3FFD4AFE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401" y="5887534"/>
            <a:ext cx="8997028" cy="427008"/>
          </a:xfrm>
        </p:spPr>
        <p:txBody>
          <a:bodyPr tIns="0"/>
          <a:lstStyle>
            <a:lvl1pPr marL="0" indent="0" algn="l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buNone/>
              <a:defRPr sz="1425" b="0" i="0" cap="none" spc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94DDB1-9376-22E5-801C-9ED1A18332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15" r="28273"/>
          <a:stretch/>
        </p:blipFill>
        <p:spPr>
          <a:xfrm>
            <a:off x="-1" y="503797"/>
            <a:ext cx="12191999" cy="389320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56695F1-0166-D86D-6A54-F901CD88C1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47413" y="5699303"/>
            <a:ext cx="1760018" cy="4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523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6">
            <a:extLst>
              <a:ext uri="{FF2B5EF4-FFF2-40B4-BE49-F238E27FC236}">
                <a16:creationId xmlns:a16="http://schemas.microsoft.com/office/drawing/2014/main" id="{E03C9051-71C2-8818-7195-7AFD1A616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5125" y="1574800"/>
            <a:ext cx="11461750" cy="4114800"/>
          </a:xfrm>
        </p:spPr>
        <p:txBody>
          <a:bodyPr/>
          <a:lstStyle>
            <a:lvl1pPr marL="502920" indent="-502920">
              <a:lnSpc>
                <a:spcPct val="120000"/>
              </a:lnSpc>
              <a:buSzPct val="100000"/>
              <a:buFont typeface="+mj-lt"/>
              <a:buAutoNum type="arabicPeriod"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297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>
            <a:extLst>
              <a:ext uri="{FF2B5EF4-FFF2-40B4-BE49-F238E27FC236}">
                <a16:creationId xmlns:a16="http://schemas.microsoft.com/office/drawing/2014/main" id="{D43F4DDF-9B26-0FD6-2240-8FE31F6CB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12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7022A7-4BA8-FCB7-5074-1B56CECD6D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7284" y="1574800"/>
            <a:ext cx="11459591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226E-F82D-52DF-2FCC-6209BED09E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7284" y="5833872"/>
            <a:ext cx="8819340" cy="493776"/>
          </a:xfrm>
        </p:spPr>
        <p:txBody>
          <a:bodyPr anchor="b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273368" indent="0">
              <a:buNone/>
              <a:defRPr/>
            </a:lvl2pPr>
            <a:lvl3pPr marL="548640" indent="0">
              <a:buNone/>
              <a:defRPr/>
            </a:lvl3pPr>
            <a:lvl4pPr marL="73152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*Footnotes</a:t>
            </a:r>
          </a:p>
        </p:txBody>
      </p:sp>
      <p:sp>
        <p:nvSpPr>
          <p:cNvPr id="6" name="Title Placeholder 6">
            <a:extLst>
              <a:ext uri="{FF2B5EF4-FFF2-40B4-BE49-F238E27FC236}">
                <a16:creationId xmlns:a16="http://schemas.microsoft.com/office/drawing/2014/main" id="{8607E7D1-CF96-748D-19F0-853D3F7E4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125" y="365760"/>
            <a:ext cx="11461750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sz="3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D0E37A5-329C-6B42-A03C-2BAEC2052D29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365126" y="6332043"/>
            <a:ext cx="409575" cy="2083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 defTabSz="775867" eaLnBrk="1" hangingPunct="1">
              <a:defRPr/>
            </a:pPr>
            <a:fld id="{3DBC93D6-C358-9648-9CB7-FB101C9037AB}" type="slidenum">
              <a:rPr lang="en-US" sz="8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pPr algn="l" defTabSz="775867" eaLnBrk="1" hangingPunct="1">
                <a:defRPr/>
              </a:pPr>
              <a:t>‹#›</a:t>
            </a:fld>
            <a:endParaRPr lang="en-US" sz="8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DFE426-7321-534C-8485-5B1BB1E2C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6" y="1574800"/>
            <a:ext cx="11461748" cy="413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B2BC6372-ED2A-7044-A75D-F358185E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365759"/>
            <a:ext cx="11461748" cy="46634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F68FE0-EE9F-E934-8F3D-7FD1120CA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126" y="5833872"/>
            <a:ext cx="8188324" cy="49377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marL="0" indent="0" algn="l">
              <a:tabLst/>
              <a:defRPr sz="900" b="0" i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Amgen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54A0DC-99E9-C6F3-5DB6-E45C9168588B}"/>
              </a:ext>
            </a:extLst>
          </p:cNvPr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10617958" y="6225542"/>
            <a:ext cx="1294641" cy="308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94BCE-9569-41EE-ADC5-E40EDF84B3BF}"/>
              </a:ext>
            </a:extLst>
          </p:cNvPr>
          <p:cNvSpPr txBox="1"/>
          <p:nvPr userDrawn="1"/>
        </p:nvSpPr>
        <p:spPr>
          <a:xfrm>
            <a:off x="5324475" y="6635679"/>
            <a:ext cx="1543050" cy="2122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30"/>
              </a:lnSpc>
            </a:pPr>
            <a:r>
              <a:rPr lang="en-US" sz="700" dirty="0">
                <a:latin typeface="+mn-lt"/>
                <a:ea typeface="MS Mincho" panose="02020609040205080304" pitchFamily="49" charset="-128"/>
              </a:rPr>
              <a:t>© 2023 Amgen.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4097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transition>
    <p:fade/>
  </p:transition>
  <p:hf sldNum="0" hdr="0" dt="0"/>
  <p:txStyles>
    <p:titleStyle>
      <a:lvl1pPr algn="l" defTabSz="379337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i="0" kern="1200" cap="none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  <a:lvl2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2pPr>
      <a:lvl3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3pPr>
      <a:lvl4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4pPr>
      <a:lvl5pPr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5pPr>
      <a:lvl6pPr marL="457109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6pPr>
      <a:lvl7pPr marL="914217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7pPr>
      <a:lvl8pPr marL="1371326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8pPr>
      <a:lvl9pPr marL="1828434" algn="l" defTabSz="379337" rtl="0" eaLnBrk="1" fontAlgn="base" hangingPunct="1">
        <a:spcBef>
          <a:spcPct val="0"/>
        </a:spcBef>
        <a:spcAft>
          <a:spcPct val="0"/>
        </a:spcAft>
        <a:defRPr sz="3399" b="1">
          <a:solidFill>
            <a:schemeClr val="accent1"/>
          </a:solidFill>
          <a:latin typeface="Calibri" panose="020F0502020204030204" pitchFamily="34" charset="0"/>
        </a:defRPr>
      </a:lvl9pPr>
    </p:titleStyle>
    <p:bodyStyle>
      <a:lvl1pPr marL="256032" indent="-256032" algn="l" defTabSz="379337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20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47688" indent="-27432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Courier New" panose="02070309020205020404" pitchFamily="49" charset="0"/>
        <a:buChar char="o"/>
        <a:tabLst/>
        <a:defRPr sz="18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73152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200"/>
        </a:spcAft>
        <a:buClr>
          <a:schemeClr val="accent1"/>
        </a:buClr>
        <a:buSzPct val="90000"/>
        <a:buFont typeface="System Font Regular"/>
        <a:buChar char="–"/>
        <a:tabLst/>
        <a:defRPr sz="1600" b="0" kern="1200" spc="10" baseline="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914400" indent="-182880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90000"/>
        <a:buFont typeface="Arial" panose="020B0604020202020204" pitchFamily="34" charset="0"/>
        <a:buChar char="•"/>
        <a:tabLst/>
        <a:defRPr sz="1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042416" indent="-128016" algn="l" defTabSz="379337" rtl="0" eaLnBrk="1" fontAlgn="base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indent="0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None/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237756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428181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618605" indent="-95213" algn="l" defTabSz="380848" rtl="0" eaLnBrk="1" latinLnBrk="0" hangingPunct="1">
        <a:lnSpc>
          <a:spcPct val="90000"/>
        </a:lnSpc>
        <a:spcBef>
          <a:spcPts val="208"/>
        </a:spcBef>
        <a:buFont typeface="Arial" panose="020B0604020202020204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1pPr>
      <a:lvl2pPr marL="19042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2pPr>
      <a:lvl3pPr marL="38084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3pPr>
      <a:lvl4pPr marL="57127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761697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5pPr>
      <a:lvl6pPr marL="952121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6pPr>
      <a:lvl7pPr marL="1142544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7pPr>
      <a:lvl8pPr marL="1332968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8pPr>
      <a:lvl9pPr marL="1523392" algn="l" defTabSz="380848" rtl="0" eaLnBrk="1" latinLnBrk="0" hangingPunct="1">
        <a:defRPr sz="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5ACBF0"/>
          </p15:clr>
        </p15:guide>
        <p15:guide id="2" pos="1260">
          <p15:clr>
            <a:srgbClr val="F26B43"/>
          </p15:clr>
        </p15:guide>
        <p15:guide id="3" orient="horz" pos="1770">
          <p15:clr>
            <a:srgbClr val="F26B43"/>
          </p15:clr>
        </p15:guide>
        <p15:guide id="4" orient="horz" pos="473">
          <p15:clr>
            <a:srgbClr val="F26B43"/>
          </p15:clr>
        </p15:guide>
        <p15:guide id="5" orient="horz" pos="1252">
          <p15:clr>
            <a:srgbClr val="F26B43"/>
          </p15:clr>
        </p15:guide>
        <p15:guide id="6" orient="horz" pos="2548">
          <p15:clr>
            <a:srgbClr val="F26B43"/>
          </p15:clr>
        </p15:guide>
        <p15:guide id="7" orient="horz" pos="3066">
          <p15:clr>
            <a:srgbClr val="F26B43"/>
          </p15:clr>
        </p15:guide>
        <p15:guide id="8" orient="horz" pos="3844">
          <p15:clr>
            <a:srgbClr val="F26B43"/>
          </p15:clr>
        </p15:guide>
        <p15:guide id="9" orient="horz" pos="1510">
          <p15:clr>
            <a:srgbClr val="5ACBF0"/>
          </p15:clr>
        </p15:guide>
        <p15:guide id="10" orient="horz" pos="2808">
          <p15:clr>
            <a:srgbClr val="5ACBF0"/>
          </p15:clr>
        </p15:guide>
        <p15:guide id="11" orient="horz" pos="4104">
          <p15:clr>
            <a:srgbClr val="5ACBF0"/>
          </p15:clr>
        </p15:guide>
        <p15:guide id="12" pos="228">
          <p15:clr>
            <a:srgbClr val="5ACBF0"/>
          </p15:clr>
        </p15:guide>
        <p15:guide id="13" pos="2034">
          <p15:clr>
            <a:srgbClr val="F26B43"/>
          </p15:clr>
        </p15:guide>
        <p15:guide id="14" pos="2568">
          <p15:clr>
            <a:srgbClr val="F26B43"/>
          </p15:clr>
        </p15:guide>
        <p15:guide id="15" pos="3322">
          <p15:clr>
            <a:srgbClr val="F26B43"/>
          </p15:clr>
        </p15:guide>
        <p15:guide id="16" pos="3838">
          <p15:clr>
            <a:srgbClr val="F26B43"/>
          </p15:clr>
        </p15:guide>
        <p15:guide id="17" pos="4612">
          <p15:clr>
            <a:srgbClr val="F26B43"/>
          </p15:clr>
        </p15:guide>
        <p15:guide id="18" pos="5128">
          <p15:clr>
            <a:srgbClr val="F26B43"/>
          </p15:clr>
        </p15:guide>
        <p15:guide id="19" pos="5902">
          <p15:clr>
            <a:srgbClr val="F26B43"/>
          </p15:clr>
        </p15:guide>
        <p15:guide id="20" pos="6418">
          <p15:clr>
            <a:srgbClr val="F26B43"/>
          </p15:clr>
        </p15:guide>
        <p15:guide id="21" pos="7192">
          <p15:clr>
            <a:srgbClr val="F26B43"/>
          </p15:clr>
        </p15:guide>
        <p15:guide id="22" pos="744">
          <p15:clr>
            <a:srgbClr val="F26B43"/>
          </p15:clr>
        </p15:guide>
        <p15:guide id="23" pos="2292">
          <p15:clr>
            <a:srgbClr val="5ACBF0"/>
          </p15:clr>
        </p15:guide>
        <p15:guide id="24" pos="1002">
          <p15:clr>
            <a:srgbClr val="5ACBF0"/>
          </p15:clr>
        </p15:guide>
        <p15:guide id="25" pos="3582">
          <p15:clr>
            <a:srgbClr val="5ACBF0"/>
          </p15:clr>
        </p15:guide>
        <p15:guide id="26" pos="4870">
          <p15:clr>
            <a:srgbClr val="5ACBF0"/>
          </p15:clr>
        </p15:guide>
        <p15:guide id="27" pos="6160">
          <p15:clr>
            <a:srgbClr val="5ACBF0"/>
          </p15:clr>
        </p15:guide>
        <p15:guide id="28" pos="7440">
          <p15:clr>
            <a:srgbClr val="5ACBF0"/>
          </p15:clr>
        </p15:guide>
        <p15:guide id="29" pos="486">
          <p15:clr>
            <a:srgbClr val="A4A3A4"/>
          </p15:clr>
        </p15:guide>
        <p15:guide id="30" pos="1518">
          <p15:clr>
            <a:srgbClr val="A4A3A4"/>
          </p15:clr>
        </p15:guide>
        <p15:guide id="31" pos="1776">
          <p15:clr>
            <a:srgbClr val="A4A3A4"/>
          </p15:clr>
        </p15:guide>
        <p15:guide id="32" pos="2808">
          <p15:clr>
            <a:srgbClr val="A4A3A4"/>
          </p15:clr>
        </p15:guide>
        <p15:guide id="33" pos="3066">
          <p15:clr>
            <a:srgbClr val="A4A3A4"/>
          </p15:clr>
        </p15:guide>
        <p15:guide id="34" pos="4096">
          <p15:clr>
            <a:srgbClr val="A4A3A4"/>
          </p15:clr>
        </p15:guide>
        <p15:guide id="35" pos="4368">
          <p15:clr>
            <a:srgbClr val="A4A3A4"/>
          </p15:clr>
        </p15:guide>
        <p15:guide id="36" pos="5386">
          <p15:clr>
            <a:srgbClr val="A4A3A4"/>
          </p15:clr>
        </p15:guide>
        <p15:guide id="37" pos="5644">
          <p15:clr>
            <a:srgbClr val="A4A3A4"/>
          </p15:clr>
        </p15:guide>
        <p15:guide id="38" pos="6676">
          <p15:clr>
            <a:srgbClr val="A4A3A4"/>
          </p15:clr>
        </p15:guide>
        <p15:guide id="39" pos="6934">
          <p15:clr>
            <a:srgbClr val="A4A3A4"/>
          </p15:clr>
        </p15:guide>
        <p15:guide id="40" orient="horz" pos="744">
          <p15:clr>
            <a:srgbClr val="A4A3A4"/>
          </p15:clr>
        </p15:guide>
        <p15:guide id="41" orient="horz" pos="992">
          <p15:clr>
            <a:srgbClr val="A4A3A4"/>
          </p15:clr>
        </p15:guide>
        <p15:guide id="42" orient="horz" pos="2030">
          <p15:clr>
            <a:srgbClr val="A4A3A4"/>
          </p15:clr>
        </p15:guide>
        <p15:guide id="43" orient="horz" pos="2288">
          <p15:clr>
            <a:srgbClr val="A4A3A4"/>
          </p15:clr>
        </p15:guide>
        <p15:guide id="44" orient="horz" pos="3326">
          <p15:clr>
            <a:srgbClr val="A4A3A4"/>
          </p15:clr>
        </p15:guide>
        <p15:guide id="45" orient="horz" pos="3584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2CD2587-458D-A52F-FAB1-F4417A703A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0" dirty="0">
                <a:latin typeface="+mn-lt"/>
              </a:rPr>
              <a:t>Hong DS, et al. Poster presented at: American Society of Clinical Oncology; June 2–6, 2023; Chicago, IL. Poster #3513</a:t>
            </a:r>
          </a:p>
          <a:p>
            <a:endParaRPr lang="de-AT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167B28F-41BB-8A6F-F0FC-D5507850D44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b="6221"/>
          <a:stretch/>
        </p:blipFill>
        <p:spPr/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396896-ADB7-E09E-BF61-D4C8D673B10B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David S. Hong,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Yasutoshi Kuboki,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John H. Strickler,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Marwan Fakih,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Hélène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Houssiau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Timothy J. Price,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Elena Élez,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Salvatore Siena,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Emily Chan,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Jane Hippenmeyer,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Panli Cardona,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Qui Tran,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Toshiki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Masuishi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0" indent="0">
              <a:buNone/>
            </a:pP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University of Texas MD Anderson Cancer Center, Houston, TX, USA;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National Cancer Center Hospital East, Kashiwa, Chiba, Japan;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Duke University Medical Center, Durham, NC, USA;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City of Hope Comprehensive Cancer Center, Duarte, CA, USA,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Cliniques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Universitaires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Sain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-Luc, Brussels, Belgium,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Queen Elizabeth Hospital, University of Adelaide, Adelaide, Woodville, Australia;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Vall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d'Hebron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Institute of Oncology (VHIO),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Vall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d'Hebron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University Hospital, Barcelona, Spain,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Università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degli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Studi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di Milano, Grande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Ospedale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Metropolitano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dirty="0" err="1">
                <a:latin typeface="Arial" panose="020B0604020202020204" pitchFamily="34" charset="0"/>
                <a:cs typeface="Arial" panose="020B0604020202020204" pitchFamily="34" charset="0"/>
              </a:rPr>
              <a:t>Niguardia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, Milan, Italy;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Amgen Inc., Thousand Oaks, CA, USA; </a:t>
            </a:r>
            <a:r>
              <a:rPr lang="en-US" sz="6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600" dirty="0">
                <a:latin typeface="Arial" panose="020B0604020202020204" pitchFamily="34" charset="0"/>
                <a:cs typeface="Arial" panose="020B0604020202020204" pitchFamily="34" charset="0"/>
              </a:rPr>
              <a:t>Aichi Cancer Center Hospital, Nagoya, Japan </a:t>
            </a:r>
            <a:endParaRPr lang="en-GB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137C243E-5777-1E01-E218-EF4D1802A4DB}"/>
              </a:ext>
            </a:extLst>
          </p:cNvPr>
          <p:cNvSpPr txBox="1">
            <a:spLocks/>
          </p:cNvSpPr>
          <p:nvPr/>
        </p:nvSpPr>
        <p:spPr>
          <a:xfrm>
            <a:off x="384740" y="1840504"/>
            <a:ext cx="11422520" cy="685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379337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3800" b="1" i="0" kern="1200" cap="none" spc="0" baseline="0">
                <a:solidFill>
                  <a:schemeClr val="accent1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2pPr>
            <a:lvl3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3pPr>
            <a:lvl4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4pPr>
            <a:lvl5pPr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5pPr>
            <a:lvl6pPr marL="457109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6pPr>
            <a:lvl7pPr marL="914217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7pPr>
            <a:lvl8pPr marL="1371326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8pPr>
            <a:lvl9pPr marL="1828434" algn="l" defTabSz="379337" rtl="0" eaLnBrk="1" fontAlgn="base" hangingPunct="1">
              <a:spcBef>
                <a:spcPct val="0"/>
              </a:spcBef>
              <a:spcAft>
                <a:spcPct val="0"/>
              </a:spcAft>
              <a:defRPr sz="3399" b="1">
                <a:solidFill>
                  <a:schemeClr val="accent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dirty="0">
                <a:latin typeface="+mn-lt"/>
              </a:rPr>
              <a:t>Sotorasib Plus Panitumumab and FOLFIRI for Previously Treated KRAS G12C-mutated Metastatic Colorectal Cancer (mCRC): CodeBreaK 101 Phase 1b Safety and Efficacy</a:t>
            </a:r>
          </a:p>
          <a:p>
            <a:endParaRPr lang="en-US" sz="2800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70D8A1-0C4E-9268-0F58-51078AF6A0AD}"/>
              </a:ext>
            </a:extLst>
          </p:cNvPr>
          <p:cNvSpPr txBox="1"/>
          <p:nvPr/>
        </p:nvSpPr>
        <p:spPr>
          <a:xfrm>
            <a:off x="11083413" y="6312510"/>
            <a:ext cx="1275735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b="0" i="0" dirty="0">
                <a:solidFill>
                  <a:srgbClr val="303030"/>
                </a:solidFill>
                <a:effectLst/>
                <a:latin typeface="Arial" panose="020B0604020202020204" pitchFamily="34" charset="0"/>
              </a:rPr>
              <a:t>SC-AT-CP-00500 0623</a:t>
            </a:r>
            <a:endParaRPr lang="de-AT" sz="700" dirty="0"/>
          </a:p>
        </p:txBody>
      </p:sp>
    </p:spTree>
    <p:extLst>
      <p:ext uri="{BB962C8B-B14F-4D97-AF65-F5344CB8AC3E}">
        <p14:creationId xmlns:p14="http://schemas.microsoft.com/office/powerpoint/2010/main" val="343830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E7D26-3D09-D9C5-90A9-0F47087191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>
                <a:latin typeface="+mn-lt"/>
              </a:rPr>
              <a:t>Data cutoff, 13 April 2023</a:t>
            </a:r>
          </a:p>
          <a:p>
            <a:r>
              <a:rPr lang="en-US" sz="900" dirty="0">
                <a:latin typeface="+mn-lt"/>
              </a:rPr>
              <a:t>BOR, best overall response; DOR duration of response; OS, overall survival; PD, progressive disease; PFS, progression-free survival; PR, partial response; SD, stable disease; TTR, time to response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24B53-B6B3-2782-4825-EA3005FB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Target Lesions Over Time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6B108E-0978-484F-A360-1E09B26B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920" y="1333550"/>
            <a:ext cx="6979784" cy="324492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D355B-7E7E-BA6E-E2F7-63D8C4AF936B}"/>
              </a:ext>
            </a:extLst>
          </p:cNvPr>
          <p:cNvSpPr/>
          <p:nvPr/>
        </p:nvSpPr>
        <p:spPr bwMode="auto">
          <a:xfrm>
            <a:off x="667627" y="4747797"/>
            <a:ext cx="10856746" cy="919401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Median TTR was 1.6 months (range, 1.2–4.1 months) and median DOR was 7.0 months (95% CI: 5.5, 11.1)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With median follow-up time for OS of 7.9 months, PFS and OS are not yet mature with 21 patients continuing treatment at data cutoff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6780D-6DB3-0D3E-67C0-59EE9B2A4E36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259294515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E79C1-67EA-C799-EC29-A5589D73D2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Sotorasib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960 mg PO daily, panitumumab 6 mg/kg IV Q2W, and FOLFIRI IV Q2W was declared the RP2D with no DLTs observed during dose exploration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Sotorasib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plus panitumumab and FOLFIRI demonstrated a manageable safety profile with AEs consistent with those expected for the therapies under study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No clinically meaningful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sotorasib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and irinotecan PK interaction observed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Confirmed ORR was 55% and DCR was 93%, with responses observed regardless of number of prior lines of therapy and progression on prior irinotecan-based therapy 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The combination of </a:t>
            </a:r>
            <a:r>
              <a:rPr lang="en-US" sz="2000" dirty="0" err="1">
                <a:solidFill>
                  <a:schemeClr val="tx1"/>
                </a:solidFill>
                <a:latin typeface="+mj-lt"/>
                <a:cs typeface="Arial"/>
              </a:rPr>
              <a:t>sotorasib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plus panitumumab and FOLFIRI demonstrates </a:t>
            </a:r>
            <a:r>
              <a:rPr lang="en-US" sz="2000" dirty="0">
                <a:latin typeface="+mj-lt"/>
                <a:cs typeface="Arial"/>
              </a:rPr>
              <a:t>promising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response rates in pre-treated </a:t>
            </a:r>
            <a:r>
              <a:rPr lang="en-US" sz="2000" i="1" dirty="0">
                <a:solidFill>
                  <a:schemeClr val="tx1"/>
                </a:solidFill>
                <a:latin typeface="+mj-lt"/>
                <a:cs typeface="Arial"/>
              </a:rPr>
              <a:t>KRAS</a:t>
            </a:r>
            <a:r>
              <a:rPr lang="en-US" sz="2000" dirty="0">
                <a:solidFill>
                  <a:schemeClr val="tx1"/>
                </a:solidFill>
                <a:latin typeface="+mj-lt"/>
                <a:cs typeface="Arial"/>
              </a:rPr>
              <a:t> G12C mutated mCRC patients, regardless of prior irinotecan and 5-FU exposure</a:t>
            </a:r>
          </a:p>
          <a:p>
            <a:endParaRPr lang="es-ES" sz="2000" dirty="0">
              <a:latin typeface="+mj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AC2D0-5529-B2D3-B4AE-2BDB8D044E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3" y="5833872"/>
            <a:ext cx="11561211" cy="493776"/>
          </a:xfrm>
        </p:spPr>
        <p:txBody>
          <a:bodyPr/>
          <a:lstStyle/>
          <a:p>
            <a:r>
              <a:rPr lang="es-ES" sz="900" dirty="0"/>
              <a:t>5-FU, </a:t>
            </a:r>
            <a:r>
              <a:rPr lang="es-ES" sz="900" dirty="0" err="1"/>
              <a:t>fluorouracil</a:t>
            </a:r>
            <a:r>
              <a:rPr lang="es-ES" sz="900" dirty="0"/>
              <a:t>; DLT, </a:t>
            </a:r>
            <a:r>
              <a:rPr lang="es-ES" sz="900" dirty="0" err="1"/>
              <a:t>dose-limiting</a:t>
            </a:r>
            <a:r>
              <a:rPr lang="es-ES" sz="900" dirty="0"/>
              <a:t> </a:t>
            </a:r>
            <a:r>
              <a:rPr lang="es-ES" sz="900" dirty="0" err="1"/>
              <a:t>toxicity</a:t>
            </a:r>
            <a:r>
              <a:rPr lang="es-ES" sz="900" dirty="0"/>
              <a:t>; DOR, </a:t>
            </a:r>
            <a:r>
              <a:rPr lang="es-ES" sz="900" dirty="0" err="1"/>
              <a:t>duration</a:t>
            </a:r>
            <a:r>
              <a:rPr lang="es-ES" sz="900" dirty="0"/>
              <a:t> </a:t>
            </a:r>
            <a:r>
              <a:rPr lang="es-ES" sz="900" dirty="0" err="1"/>
              <a:t>of</a:t>
            </a:r>
            <a:r>
              <a:rPr lang="es-ES" sz="900" dirty="0"/>
              <a:t> response; IV, </a:t>
            </a:r>
            <a:r>
              <a:rPr lang="es-ES" sz="900" dirty="0" err="1"/>
              <a:t>intravenous</a:t>
            </a:r>
            <a:r>
              <a:rPr lang="es-ES" sz="900" dirty="0"/>
              <a:t>; </a:t>
            </a:r>
            <a:r>
              <a:rPr lang="en-US" sz="900" dirty="0"/>
              <a:t>RP2D, recommended phase 2 dose; </a:t>
            </a:r>
            <a:r>
              <a:rPr lang="es-ES" sz="900" dirty="0"/>
              <a:t>ORR, </a:t>
            </a:r>
            <a:r>
              <a:rPr lang="es-ES" sz="900" dirty="0" err="1"/>
              <a:t>objective</a:t>
            </a:r>
            <a:r>
              <a:rPr lang="es-ES" sz="900" dirty="0"/>
              <a:t> response </a:t>
            </a:r>
            <a:r>
              <a:rPr lang="es-ES" sz="900" dirty="0" err="1"/>
              <a:t>rate</a:t>
            </a:r>
            <a:r>
              <a:rPr lang="es-ES" sz="900" dirty="0"/>
              <a:t>; DCR, </a:t>
            </a:r>
            <a:r>
              <a:rPr lang="es-ES" sz="900" dirty="0" err="1"/>
              <a:t>disease</a:t>
            </a:r>
            <a:r>
              <a:rPr lang="es-ES" sz="900" dirty="0"/>
              <a:t> control </a:t>
            </a:r>
            <a:r>
              <a:rPr lang="es-ES" sz="900" dirty="0" err="1"/>
              <a:t>rate</a:t>
            </a:r>
            <a:r>
              <a:rPr lang="es-ES" sz="900" dirty="0"/>
              <a:t>, PK, </a:t>
            </a:r>
            <a:r>
              <a:rPr lang="es-ES" sz="900" dirty="0" err="1"/>
              <a:t>pharmacokinetics</a:t>
            </a:r>
            <a:r>
              <a:rPr lang="es-ES" sz="900" dirty="0"/>
              <a:t>; </a:t>
            </a:r>
            <a:r>
              <a:rPr lang="es-ES" sz="900" dirty="0" err="1"/>
              <a:t>orally</a:t>
            </a:r>
            <a:r>
              <a:rPr lang="es-ES" sz="900" dirty="0"/>
              <a:t>; Q2W, </a:t>
            </a:r>
            <a:r>
              <a:rPr lang="es-ES" sz="900" dirty="0" err="1"/>
              <a:t>every</a:t>
            </a:r>
            <a:r>
              <a:rPr lang="es-ES" sz="900" dirty="0"/>
              <a:t> 2 </a:t>
            </a:r>
            <a:r>
              <a:rPr lang="es-ES" sz="900" dirty="0" err="1"/>
              <a:t>weeks</a:t>
            </a:r>
            <a:endParaRPr lang="es-ES" sz="900" dirty="0"/>
          </a:p>
          <a:p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E01FD7-FAD3-3C12-AA37-B853F3E5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Conclusions</a:t>
            </a:r>
            <a:endParaRPr lang="es-E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90421-C8B7-0832-0602-D603720DFA77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400180134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B519-DB1F-3C6A-D68E-BD6C7C36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Introduction</a:t>
            </a:r>
            <a:r>
              <a:rPr lang="es-E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7CCC7-955E-7558-9884-85B63CA95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399" y="1405708"/>
            <a:ext cx="5000625" cy="37710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D2CC8E-40D6-4817-CD5A-89EAD8AD3EDB}"/>
              </a:ext>
            </a:extLst>
          </p:cNvPr>
          <p:cNvSpPr txBox="1"/>
          <p:nvPr/>
        </p:nvSpPr>
        <p:spPr>
          <a:xfrm>
            <a:off x="531845" y="1466234"/>
            <a:ext cx="6097554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Approximately 3% of patients with CRC have an oncogenic </a:t>
            </a:r>
            <a:r>
              <a:rPr lang="en-US" sz="1400" i="1" dirty="0"/>
              <a:t>KRAS </a:t>
            </a:r>
            <a:r>
              <a:rPr lang="en-US" sz="1400" dirty="0"/>
              <a:t>G12C mutation</a:t>
            </a:r>
            <a:r>
              <a:rPr lang="en-US" sz="1400" baseline="30000" dirty="0"/>
              <a:t>1,2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Sotorasib, a KRAS</a:t>
            </a:r>
            <a:r>
              <a:rPr lang="en-US" sz="1400" baseline="30000" dirty="0"/>
              <a:t>G12C</a:t>
            </a:r>
            <a:r>
              <a:rPr lang="en-US" sz="1400" dirty="0"/>
              <a:t> inhibitor, combined with panitumumab, a monoclonal anti-EGFR antibody, showed an ORR of 30% in patients with </a:t>
            </a:r>
            <a:r>
              <a:rPr lang="en-US" sz="1400" i="1" dirty="0"/>
              <a:t>KRAS</a:t>
            </a:r>
            <a:r>
              <a:rPr lang="en-US" sz="1400" dirty="0"/>
              <a:t> G12C-mutated mCRC</a:t>
            </a:r>
            <a:r>
              <a:rPr lang="en-US" sz="1400" baseline="30000" dirty="0"/>
              <a:t>3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These findings suggest that </a:t>
            </a:r>
            <a:r>
              <a:rPr lang="en-US" sz="1400" dirty="0" err="1"/>
              <a:t>sotorasib</a:t>
            </a:r>
            <a:r>
              <a:rPr lang="en-US" sz="1400" dirty="0"/>
              <a:t> plus panitumumab mitigates </a:t>
            </a:r>
            <a:r>
              <a:rPr lang="en-US" sz="1400" dirty="0" err="1"/>
              <a:t>sotorasib</a:t>
            </a:r>
            <a:r>
              <a:rPr lang="en-US" sz="1400" dirty="0"/>
              <a:t>-related feedback reactivation of the RAS-MAPK pathway and accumulation of activated EGFR</a:t>
            </a:r>
            <a:r>
              <a:rPr lang="en-US" sz="1400" baseline="30000" dirty="0"/>
              <a:t>4,5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Sotorasib plus panitumumab and FOLFIRI may further enhance </a:t>
            </a:r>
            <a:r>
              <a:rPr lang="en-US" sz="1400" dirty="0" err="1"/>
              <a:t>sotorasib</a:t>
            </a:r>
            <a:r>
              <a:rPr lang="en-US" sz="1400" dirty="0"/>
              <a:t> efficacy while maintaining a manageable safety profile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06A89-84C7-B9DD-C80D-4FAC358C1A41}"/>
              </a:ext>
            </a:extLst>
          </p:cNvPr>
          <p:cNvSpPr/>
          <p:nvPr/>
        </p:nvSpPr>
        <p:spPr bwMode="auto">
          <a:xfrm>
            <a:off x="867292" y="5312225"/>
            <a:ext cx="10272876" cy="64698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We present the first results for the KRASG12C inhibitor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sotorasib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combined with the EGFR inhibitor panitumumab and FOLFIRI chemotherapy in patients with prior mCRC treatment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B8495-432B-D6FA-D92F-C170DDCFBEE4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4A99F9-8D4A-4BFD-805E-1B444CCECBD8}"/>
              </a:ext>
            </a:extLst>
          </p:cNvPr>
          <p:cNvSpPr txBox="1"/>
          <p:nvPr/>
        </p:nvSpPr>
        <p:spPr>
          <a:xfrm>
            <a:off x="28575" y="5942309"/>
            <a:ext cx="1049587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>
              <a:spcBef>
                <a:spcPts val="3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s-ES" sz="1000" dirty="0">
                <a:latin typeface="+mj-lt"/>
              </a:rPr>
              <a:t>ORR, </a:t>
            </a:r>
            <a:r>
              <a:rPr lang="es-ES" sz="1000" dirty="0" err="1">
                <a:latin typeface="+mj-lt"/>
              </a:rPr>
              <a:t>objective</a:t>
            </a:r>
            <a:r>
              <a:rPr lang="es-ES" sz="1000" dirty="0">
                <a:latin typeface="+mj-lt"/>
              </a:rPr>
              <a:t> response </a:t>
            </a:r>
            <a:r>
              <a:rPr lang="es-ES" sz="1000" dirty="0" err="1">
                <a:latin typeface="+mj-lt"/>
              </a:rPr>
              <a:t>rate</a:t>
            </a:r>
            <a:endParaRPr lang="es-ES" sz="1000" dirty="0">
              <a:latin typeface="+mj-lt"/>
            </a:endParaRPr>
          </a:p>
          <a:p>
            <a:pPr marL="284163" indent="-284163">
              <a:spcBef>
                <a:spcPts val="3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000" dirty="0">
                <a:latin typeface="+mj-lt"/>
              </a:rPr>
              <a:t>1. Neumann J, et al. </a:t>
            </a:r>
            <a:r>
              <a:rPr lang="en-US" sz="1000" i="1" dirty="0" err="1">
                <a:latin typeface="+mj-lt"/>
              </a:rPr>
              <a:t>Pathol</a:t>
            </a:r>
            <a:r>
              <a:rPr lang="en-US" sz="1000" i="1" dirty="0">
                <a:latin typeface="+mj-lt"/>
              </a:rPr>
              <a:t> Res </a:t>
            </a:r>
            <a:r>
              <a:rPr lang="en-US" sz="1000" i="1" dirty="0" err="1">
                <a:latin typeface="+mj-lt"/>
              </a:rPr>
              <a:t>Pract</a:t>
            </a:r>
            <a:r>
              <a:rPr lang="en-US" sz="1000" dirty="0">
                <a:latin typeface="+mj-lt"/>
              </a:rPr>
              <a:t>. 2009;205:858-862. 2.Thein KZ, et al. </a:t>
            </a:r>
            <a:r>
              <a:rPr lang="en-US" sz="1000" i="1" dirty="0">
                <a:latin typeface="+mj-lt"/>
              </a:rPr>
              <a:t>JCO Precis Oncol</a:t>
            </a:r>
            <a:r>
              <a:rPr lang="en-US" sz="1000" dirty="0">
                <a:latin typeface="+mj-lt"/>
              </a:rPr>
              <a:t>. 2022;6:e2100547. 3.Kuboki Y, et al. </a:t>
            </a:r>
            <a:r>
              <a:rPr lang="en-US" sz="1000" i="1" dirty="0">
                <a:latin typeface="+mj-lt"/>
              </a:rPr>
              <a:t>Ann Oncol</a:t>
            </a:r>
            <a:r>
              <a:rPr lang="en-US" sz="1000" dirty="0">
                <a:latin typeface="+mj-lt"/>
              </a:rPr>
              <a:t>. 2022;33:S1445-1446. 4.Ryan MB, et al. </a:t>
            </a:r>
            <a:r>
              <a:rPr lang="en-US" sz="1000" i="1" dirty="0">
                <a:latin typeface="+mj-lt"/>
              </a:rPr>
              <a:t>Cell Rep</a:t>
            </a:r>
            <a:r>
              <a:rPr lang="en-US" sz="1000" dirty="0">
                <a:latin typeface="+mj-lt"/>
              </a:rPr>
              <a:t>. 2022;39:110993. 5.Amodio V, et al. </a:t>
            </a:r>
            <a:r>
              <a:rPr lang="en-US" sz="1000" i="1" dirty="0">
                <a:latin typeface="+mj-lt"/>
              </a:rPr>
              <a:t>Cancer </a:t>
            </a:r>
            <a:r>
              <a:rPr lang="en-US" sz="1000" i="1" dirty="0" err="1">
                <a:latin typeface="+mj-lt"/>
              </a:rPr>
              <a:t>Discov</a:t>
            </a:r>
            <a:r>
              <a:rPr lang="en-US" sz="1000" dirty="0">
                <a:latin typeface="+mj-lt"/>
              </a:rPr>
              <a:t>. 2020;10:1129-1139.</a:t>
            </a:r>
          </a:p>
          <a:p>
            <a:pPr algn="l"/>
            <a:endParaRPr lang="es-ES" sz="10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2902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31DEC5-CB9C-43DE-71EC-7ABBD858EE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3" y="5733585"/>
            <a:ext cx="11459591" cy="49377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/>
              <a:t>*NCT04185883. </a:t>
            </a:r>
            <a:r>
              <a:rPr lang="en-US" sz="900" baseline="30000" dirty="0"/>
              <a:t>†</a:t>
            </a:r>
            <a:r>
              <a:rPr lang="en-US" sz="900" dirty="0"/>
              <a:t>Treatment until disease progression, withdrawal of consent, or end of study. </a:t>
            </a:r>
            <a:r>
              <a:rPr lang="en-US" sz="900" kern="0" baseline="30000" dirty="0">
                <a:cs typeface="Arial" panose="020B0604020202020204" pitchFamily="34" charset="0"/>
              </a:rPr>
              <a:t>‡</a:t>
            </a:r>
            <a:r>
              <a:rPr lang="en-US" sz="900" kern="0" dirty="0">
                <a:cs typeface="Arial" panose="020B0604020202020204" pitchFamily="34" charset="0"/>
              </a:rPr>
              <a:t>No dose adjustment was needed.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cs typeface="Arial" panose="020B0604020202020204" pitchFamily="34" charset="0"/>
              </a:rPr>
              <a:t>5-FU, fluorouracil, DLT, dose-limiting toxicity; DOR, duration of response; fluorouracil; IV, intravenous; ORR, objective response rate; OS, overall survival PO, PK, pharmacokinetics; orally; Q2W, every 2 weeks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82912-2914-6C08-6C39-95D8A6F3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Study</a:t>
            </a:r>
            <a:r>
              <a:rPr lang="es-ES" dirty="0"/>
              <a:t> </a:t>
            </a:r>
            <a:r>
              <a:rPr lang="es-ES" dirty="0" err="1"/>
              <a:t>Design</a:t>
            </a:r>
            <a:endParaRPr lang="es-E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A46682-40B0-3220-5BF3-4C4F7C849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5" y="2159583"/>
            <a:ext cx="10782300" cy="2349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20968F-A2A6-B5AF-744E-18E9E2CF9F77}"/>
              </a:ext>
            </a:extLst>
          </p:cNvPr>
          <p:cNvSpPr txBox="1"/>
          <p:nvPr/>
        </p:nvSpPr>
        <p:spPr>
          <a:xfrm>
            <a:off x="257775" y="1147255"/>
            <a:ext cx="11551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40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CodeBreaK</a:t>
            </a:r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 101 Subprotocol H phase 1b, multicenter, open-label study*: </a:t>
            </a:r>
          </a:p>
          <a:p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/>
              </a:rPr>
              <a:t>Sotorasib + Panitumumab + FOLFIRI in previously treated KRAS G12C-mutated mCRC</a:t>
            </a:r>
          </a:p>
          <a:p>
            <a:pPr algn="l"/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3C1A00-2920-3D67-23E9-659A03C373CA}"/>
              </a:ext>
            </a:extLst>
          </p:cNvPr>
          <p:cNvSpPr/>
          <p:nvPr/>
        </p:nvSpPr>
        <p:spPr bwMode="auto">
          <a:xfrm>
            <a:off x="792100" y="4685778"/>
            <a:ext cx="10325647" cy="64698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Primary Endpoint: Safety and tolerability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Secondary Endpoints: Anti-tumor efficacy (ORR, DCR, DOR, TTR, PFS per RECIST v1.1, and OS) and PK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B08340-16F4-C3A5-E0DC-F294C408EAC2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3180384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CFC0C-3FFA-9F6D-4C47-C1CEBDB4BD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/>
              <a:t>*Includes bevacizumab, aflibercept, ramucirumab.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5276FC-2060-06AB-6DF8-61E07612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Baseline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23A00-F0FA-1CB4-0963-B61912B1A05F}"/>
              </a:ext>
            </a:extLst>
          </p:cNvPr>
          <p:cNvSpPr txBox="1"/>
          <p:nvPr/>
        </p:nvSpPr>
        <p:spPr>
          <a:xfrm>
            <a:off x="478174" y="1577130"/>
            <a:ext cx="4504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All patients received prior fluoropyrimidine, and 70% of patients received prior irinotecan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  <a:sym typeface="Arial"/>
              </a:rPr>
              <a:t>Patients received a median of 2 prior lines of therapy with approximately one-third each receiving the study regimen as second‑line, third-line or ≥ fourth-line therapy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/>
            </a:endParaRPr>
          </a:p>
          <a:p>
            <a:pPr algn="l"/>
            <a:endParaRPr lang="es-ES" sz="16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A34C1-F1BE-03C5-DDB8-FB2705285776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22D459-3ECC-6099-EA15-E50492A6E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424" y="193962"/>
            <a:ext cx="4190547" cy="607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691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7D7CD-2990-0ECC-880B-FFCB4CB4B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3" y="5833872"/>
            <a:ext cx="11744091" cy="493776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Data cutoff, 13 April 2023.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*Grade 4 TRAEs were neutrophil count decreased (n = 5, 11%), blood creatine phosphokinase increased (n = 1, 2%), and hypomagnesemia (n = 1, 2%).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aseline="30000" dirty="0"/>
              <a:t>†</a:t>
            </a:r>
            <a:r>
              <a:rPr lang="en-US" sz="800" dirty="0"/>
              <a:t>Sotorasib discontinuation was required in 1 patient due to grade 3 alanine aminotransferase increase attributed to all components of treatment.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baseline="30000" dirty="0">
                <a:cs typeface="Arial"/>
              </a:rPr>
              <a:t>‡</a:t>
            </a:r>
            <a:r>
              <a:rPr lang="en-US" sz="800" dirty="0"/>
              <a:t>The most common component discontinued due to TRAE was 5-FU, occurring in 11 (24%) of patients. Discontinuation of 5-FU bolus while continuing 5-FU continuous infusion did not count as discontinuation of one component.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/>
              <a:t>DLT, dose-limiting toxicity; IV, intravenous; RP2D, recommended phase 2 dose; TRAE, treatment-related adverse event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797FCF-EE5D-48E0-5F45-91D6845FB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Safety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E7CC5-79AA-CF82-075B-F24A808B1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595" y="928315"/>
            <a:ext cx="3139092" cy="369265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1C5F960-6DA9-3980-A429-E5C6B43BD6CF}"/>
              </a:ext>
            </a:extLst>
          </p:cNvPr>
          <p:cNvGrpSpPr/>
          <p:nvPr/>
        </p:nvGrpSpPr>
        <p:grpSpPr>
          <a:xfrm>
            <a:off x="5128964" y="1481414"/>
            <a:ext cx="4748213" cy="3195638"/>
            <a:chOff x="4705350" y="1528762"/>
            <a:chExt cx="4191000" cy="28051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B5B1E43-BC86-BF29-ECEB-06AAB6EE3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9187" y="1528762"/>
              <a:ext cx="3967163" cy="257761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E0DF5A1-212A-EEF4-8BB0-A0B83A461604}"/>
                </a:ext>
              </a:extLst>
            </p:cNvPr>
            <p:cNvSpPr/>
            <p:nvPr/>
          </p:nvSpPr>
          <p:spPr bwMode="auto">
            <a:xfrm>
              <a:off x="4705350" y="3952875"/>
              <a:ext cx="1514475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5BD3E3-D04A-0AF1-940D-6F56FA07E1A3}"/>
              </a:ext>
            </a:extLst>
          </p:cNvPr>
          <p:cNvSpPr txBox="1"/>
          <p:nvPr/>
        </p:nvSpPr>
        <p:spPr>
          <a:xfrm>
            <a:off x="6096000" y="1186229"/>
            <a:ext cx="4378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kern="0" dirty="0">
                <a:solidFill>
                  <a:srgbClr val="1E325F"/>
                </a:solidFill>
                <a:latin typeface="+mj-lt"/>
                <a:cs typeface="Arial"/>
              </a:rPr>
              <a:t>TRAEs occurring in ≥ 20% of patients (any grade)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1EB0B-3196-474B-7850-ABF30F40D442}"/>
              </a:ext>
            </a:extLst>
          </p:cNvPr>
          <p:cNvSpPr/>
          <p:nvPr/>
        </p:nvSpPr>
        <p:spPr bwMode="auto">
          <a:xfrm>
            <a:off x="495442" y="4824053"/>
            <a:ext cx="11201117" cy="817245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DLTs were observed in dose exploration and 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sotorasib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960 mg daily, panitumumab 6 mg/kg IV Q2W and FOLFIRI IV Q2W was determined as the RP2D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Safety findings were consistent with known profiles of </a:t>
            </a: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sotorasib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, panitumumab, and FOLFIRI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8BFB94-0FF9-4154-9282-920F5F27D80E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19088958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403BB-5BF5-827B-90DA-55253396AE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3" y="5763081"/>
            <a:ext cx="11561211" cy="493776"/>
          </a:xfrm>
        </p:spPr>
        <p:txBody>
          <a:bodyPr/>
          <a:lstStyle/>
          <a:p>
            <a:r>
              <a:rPr lang="en-US" sz="900" dirty="0"/>
              <a:t>Blue lines with error bars represent mean data observed + SD in this study when </a:t>
            </a:r>
            <a:r>
              <a:rPr lang="en-US" sz="900" dirty="0" err="1"/>
              <a:t>sotorasib</a:t>
            </a:r>
            <a:r>
              <a:rPr lang="en-US" sz="900" dirty="0"/>
              <a:t> was co-administered with panitumumab and FOLFIRI (n = 27). Shaded area represents 5th and 95th quantile of data </a:t>
            </a:r>
            <a:r>
              <a:rPr lang="en-US" sz="900" spc="-10" dirty="0"/>
              <a:t>observed in monotherapy study when </a:t>
            </a:r>
            <a:r>
              <a:rPr lang="en-US" sz="900" spc="-10" dirty="0" err="1"/>
              <a:t>sotorasib</a:t>
            </a:r>
            <a:r>
              <a:rPr lang="en-US" sz="900" spc="-10" dirty="0"/>
              <a:t> was given alone (n = 706). Blue circle with error bars represent the mean ± SD observed in this study when irinotecan was co-administered with </a:t>
            </a:r>
            <a:r>
              <a:rPr lang="en-US" sz="900" spc="-10" dirty="0" err="1"/>
              <a:t>sotorasib</a:t>
            </a:r>
            <a:r>
              <a:rPr lang="en-US" sz="900" spc="-10" dirty="0"/>
              <a:t> plus panitumumab and FOLFIRI (n = 9). Shaded area represents mean +/- SD of reference panitumumab and FOLFIRI (n = 19).</a:t>
            </a:r>
          </a:p>
          <a:p>
            <a:r>
              <a:rPr lang="en-US" sz="900" spc="-10" dirty="0"/>
              <a:t>PK, pharmacokinetics</a:t>
            </a:r>
            <a:endParaRPr lang="de-AT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83DE6-C4F4-ACDA-10FC-D435B55B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Pharmacokinetic</a:t>
            </a:r>
            <a:r>
              <a:rPr lang="es-ES" dirty="0"/>
              <a:t> </a:t>
            </a:r>
            <a:r>
              <a:rPr lang="es-ES" dirty="0" err="1"/>
              <a:t>Analysis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F05B3-2951-A480-2857-8B0C4B51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" y="1610976"/>
            <a:ext cx="8439611" cy="3125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3CA2E2-C60F-5C8E-6194-013D5EA2D870}"/>
              </a:ext>
            </a:extLst>
          </p:cNvPr>
          <p:cNvSpPr txBox="1"/>
          <p:nvPr/>
        </p:nvSpPr>
        <p:spPr>
          <a:xfrm>
            <a:off x="8488950" y="1563171"/>
            <a:ext cx="3359388" cy="3036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Plasma concentration levels of </a:t>
            </a:r>
            <a:r>
              <a:rPr lang="en-US" sz="1400" dirty="0" err="1"/>
              <a:t>sotorasib</a:t>
            </a:r>
            <a:r>
              <a:rPr lang="en-US" sz="1400" dirty="0"/>
              <a:t> in the study regimen of </a:t>
            </a:r>
            <a:r>
              <a:rPr lang="en-US" sz="1400" dirty="0" err="1"/>
              <a:t>sotorasib</a:t>
            </a:r>
            <a:r>
              <a:rPr lang="en-US" sz="1400" dirty="0"/>
              <a:t> plus panitumumab and FOLFIRI were consistent with those observed in monotherapy studies with sotorasib</a:t>
            </a:r>
            <a:r>
              <a:rPr lang="en-US" sz="1400" baseline="30000" dirty="0"/>
              <a:t>1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baseline="300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The plasma concentration levels of irinotecan and its active metabolite SN-38 displayed mild </a:t>
            </a:r>
            <a:r>
              <a:rPr lang="en-US" sz="1400" spc="-10" dirty="0"/>
              <a:t>reductions between days 1 and 15, but were still within the therapeutic range reported previously</a:t>
            </a:r>
            <a:r>
              <a:rPr lang="en-US" sz="1400" spc="-10" baseline="30000" dirty="0"/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39EC35D-3DC1-AFC0-87A6-F3C46DBAC1B6}"/>
              </a:ext>
            </a:extLst>
          </p:cNvPr>
          <p:cNvSpPr/>
          <p:nvPr/>
        </p:nvSpPr>
        <p:spPr bwMode="auto">
          <a:xfrm>
            <a:off x="1604922" y="4990386"/>
            <a:ext cx="8719054" cy="374571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clinically meaningful PK interaction was observed between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sotorasib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and irinotecan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B2955-DB77-9A21-4176-47D76BDBFFF9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51A38-EA54-66E5-E84D-EC137F3BAAC9}"/>
              </a:ext>
            </a:extLst>
          </p:cNvPr>
          <p:cNvSpPr txBox="1"/>
          <p:nvPr/>
        </p:nvSpPr>
        <p:spPr>
          <a:xfrm>
            <a:off x="0" y="6257219"/>
            <a:ext cx="6622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4163" indent="-284163">
              <a:spcBef>
                <a:spcPts val="3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000" dirty="0">
                <a:latin typeface="+mj-lt"/>
              </a:rPr>
              <a:t>1. Fakih M, et al. </a:t>
            </a:r>
            <a:r>
              <a:rPr lang="en-US" sz="1000" i="1" dirty="0">
                <a:latin typeface="+mj-lt"/>
              </a:rPr>
              <a:t>Ann Oncol</a:t>
            </a:r>
            <a:r>
              <a:rPr lang="en-US" sz="1000" dirty="0">
                <a:latin typeface="+mj-lt"/>
              </a:rPr>
              <a:t>. 2021;32:S530-582. 2.Yang BB, et al.</a:t>
            </a:r>
            <a:r>
              <a:rPr lang="en-US" sz="1000" i="1" dirty="0">
                <a:latin typeface="+mj-lt"/>
              </a:rPr>
              <a:t> Clin </a:t>
            </a:r>
            <a:r>
              <a:rPr lang="en-US" sz="1000" i="1" dirty="0" err="1">
                <a:latin typeface="+mj-lt"/>
              </a:rPr>
              <a:t>Pharmacol</a:t>
            </a:r>
            <a:r>
              <a:rPr lang="en-US" sz="1000" i="1" dirty="0">
                <a:latin typeface="+mj-lt"/>
              </a:rPr>
              <a:t> Drug Dev</a:t>
            </a:r>
            <a:r>
              <a:rPr lang="en-US" sz="1000" dirty="0">
                <a:latin typeface="+mj-lt"/>
              </a:rPr>
              <a:t>. 2013;2:205-212.</a:t>
            </a:r>
          </a:p>
          <a:p>
            <a:pPr algn="l"/>
            <a:endParaRPr lang="es-ES" sz="1000" dirty="0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5428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C8FA4-0801-E020-010C-0200E8BCB9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900" dirty="0"/>
              <a:t>Data cutoff, 13 April 2023.</a:t>
            </a:r>
          </a:p>
          <a:p>
            <a:r>
              <a:rPr lang="en-US" sz="900" dirty="0"/>
              <a:t>The 2 patients treated with prior </a:t>
            </a:r>
            <a:r>
              <a:rPr lang="en-US" sz="900" dirty="0" err="1"/>
              <a:t>sotorasib</a:t>
            </a:r>
            <a:r>
              <a:rPr lang="en-US" sz="900" dirty="0"/>
              <a:t> achieved partial response (n = 1) and stable disease (n = 1).</a:t>
            </a:r>
          </a:p>
          <a:p>
            <a:r>
              <a:rPr lang="en-US" sz="900" dirty="0"/>
              <a:t>*42 patients enrolled at least 7 weeks before analysis cutoff were included for response summary.</a:t>
            </a:r>
          </a:p>
          <a:p>
            <a:r>
              <a:rPr lang="en-US" sz="900" dirty="0"/>
              <a:t>†2 additional patients had unconfirmed partial responses that are awaiting confirmatory scan and not included in these numbers.</a:t>
            </a:r>
          </a:p>
          <a:p>
            <a:r>
              <a:rPr lang="en-US" sz="900" dirty="0"/>
              <a:t>CR, complete response; DCR, disease control rate; ORR, objective response rate; PR, partial response; SD, stable disease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2550A2-0561-E69A-DAB0-ECAFB86E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Efficacy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EBAFA-338F-BF02-6AE3-F1843A8DD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940" y="1271608"/>
            <a:ext cx="5754631" cy="336691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D704C3-CEDE-600E-FD61-9A7C40CF4970}"/>
              </a:ext>
            </a:extLst>
          </p:cNvPr>
          <p:cNvSpPr/>
          <p:nvPr/>
        </p:nvSpPr>
        <p:spPr bwMode="auto">
          <a:xfrm>
            <a:off x="902649" y="4912702"/>
            <a:ext cx="10386702" cy="64698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Confirmed ORR (all partial responses) was 55% (95% CI: 38.7, 70.2) and DCR was 93% (95%CI: 80.5, 98.5), with 2 additional patients with unconfirmed responses awaiting confirmatory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EE4A19-0ADA-8DE0-7A8E-53D1D3ABAE78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7288303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8B88D-9393-E8A7-A3E1-EEB7D6CC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Response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Subgroup</a:t>
            </a:r>
            <a:endParaRPr lang="es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D3CB1-5775-2CC7-63C7-7748AF596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347413"/>
            <a:ext cx="5934075" cy="416317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F819D23-DFC8-7F2A-A2D0-D649D4422250}"/>
              </a:ext>
            </a:extLst>
          </p:cNvPr>
          <p:cNvSpPr/>
          <p:nvPr/>
        </p:nvSpPr>
        <p:spPr bwMode="auto">
          <a:xfrm>
            <a:off x="721297" y="5682670"/>
            <a:ext cx="10386702" cy="646986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Response to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sotorasib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plus panitumumab and FOLFIRI appeared to be independent of prior lines of therapy or prior progression with irinotecan-based treatments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E30AAD-873B-9584-32EB-56044C2BA264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363673798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06A1-31C1-284A-221C-D92C8ED1E3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283" y="5833872"/>
            <a:ext cx="11514017" cy="493776"/>
          </a:xfrm>
        </p:spPr>
        <p:txBody>
          <a:bodyPr/>
          <a:lstStyle/>
          <a:p>
            <a:r>
              <a:rPr lang="en-US" sz="900" dirty="0">
                <a:latin typeface="+mn-lt"/>
              </a:rPr>
              <a:t>Data cutoff, 13 April 2023.</a:t>
            </a:r>
          </a:p>
          <a:p>
            <a:r>
              <a:rPr lang="en-US" sz="900" baseline="30000" dirty="0">
                <a:latin typeface="+mn-lt"/>
              </a:rPr>
              <a:t>†</a:t>
            </a:r>
            <a:r>
              <a:rPr lang="en-US" sz="900" dirty="0">
                <a:latin typeface="+mn-lt"/>
              </a:rPr>
              <a:t>Patients whose disease progressed on prior irinotecan include those with clinical or radiographical progression.</a:t>
            </a:r>
          </a:p>
          <a:p>
            <a:r>
              <a:rPr lang="en-US" sz="900" b="0" i="0" u="none" strike="noStrike" kern="1200" cap="none" baseline="30000" dirty="0">
                <a:effectLst/>
                <a:latin typeface="+mn-lt"/>
                <a:ea typeface="+mn-ea"/>
                <a:cs typeface="+mn-cs"/>
                <a:sym typeface="Arial"/>
              </a:rPr>
              <a:t>‡</a:t>
            </a:r>
            <a:r>
              <a:rPr lang="en-US" sz="900" dirty="0">
                <a:latin typeface="+mn-lt"/>
              </a:rPr>
              <a:t>42 patients enrolled at least 7 weeks before analysis cutoff were included for response summary; 1 patient with no post-baseline scan is not shown in figure but is included in the denominator.</a:t>
            </a:r>
          </a:p>
          <a:p>
            <a:r>
              <a:rPr lang="en-US" sz="900" dirty="0">
                <a:latin typeface="+mn-lt"/>
              </a:rPr>
              <a:t>PD, progressive disease; RECIST, Response Evaluation Criteria in Solid Tumors; PR, partial response; SD, stable disease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EE61E-B0D4-CD5B-E1DC-676D0F6E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Tumor Response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598D70-087F-5B52-9634-2BB5BADCB7EC}"/>
              </a:ext>
            </a:extLst>
          </p:cNvPr>
          <p:cNvGrpSpPr/>
          <p:nvPr/>
        </p:nvGrpSpPr>
        <p:grpSpPr>
          <a:xfrm>
            <a:off x="2162176" y="1330379"/>
            <a:ext cx="6819900" cy="3422596"/>
            <a:chOff x="1924050" y="1511354"/>
            <a:chExt cx="7286625" cy="3835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CF019B-6A02-8A58-F5DA-68D8583F4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4050" y="1511354"/>
              <a:ext cx="7286625" cy="370454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D90C45-13CE-2A1D-895D-B99B70129BBC}"/>
                </a:ext>
              </a:extLst>
            </p:cNvPr>
            <p:cNvSpPr/>
            <p:nvPr/>
          </p:nvSpPr>
          <p:spPr bwMode="auto">
            <a:xfrm>
              <a:off x="1924050" y="5038725"/>
              <a:ext cx="1400175" cy="30792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BCC084-CA15-DEDD-EAAC-2149CA8832C0}"/>
              </a:ext>
            </a:extLst>
          </p:cNvPr>
          <p:cNvSpPr/>
          <p:nvPr/>
        </p:nvSpPr>
        <p:spPr bwMode="auto">
          <a:xfrm>
            <a:off x="1517936" y="4843360"/>
            <a:ext cx="9156128" cy="374571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Reduction in RECIST target lesions was observed in 86% of patients</a:t>
            </a:r>
            <a:r>
              <a:rPr kumimoji="0" lang="en-US" sz="1600" b="1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4B2AEC-03B1-255B-0757-1B2003D9C398}"/>
              </a:ext>
            </a:extLst>
          </p:cNvPr>
          <p:cNvSpPr txBox="1"/>
          <p:nvPr/>
        </p:nvSpPr>
        <p:spPr>
          <a:xfrm>
            <a:off x="313967" y="6464879"/>
            <a:ext cx="1027287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+mn-lt"/>
              </a:rPr>
              <a:t>Hong DS, et al. Poster presented at: American Society of Clinical Oncology; June 2–6, 2023; Chicago, IL. Poster #3513</a:t>
            </a:r>
          </a:p>
        </p:txBody>
      </p:sp>
    </p:spTree>
    <p:extLst>
      <p:ext uri="{BB962C8B-B14F-4D97-AF65-F5344CB8AC3E}">
        <p14:creationId xmlns:p14="http://schemas.microsoft.com/office/powerpoint/2010/main" val="327348768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mgen Corporate">
  <a:themeElements>
    <a:clrScheme name="Custom 7">
      <a:dk1>
        <a:srgbClr val="000000"/>
      </a:dk1>
      <a:lt1>
        <a:srgbClr val="FFFFFF"/>
      </a:lt1>
      <a:dk2>
        <a:srgbClr val="605D75"/>
      </a:dk2>
      <a:lt2>
        <a:srgbClr val="ADADAD"/>
      </a:lt2>
      <a:accent1>
        <a:srgbClr val="0063C3"/>
      </a:accent1>
      <a:accent2>
        <a:srgbClr val="00BCE3"/>
      </a:accent2>
      <a:accent3>
        <a:srgbClr val="7EE0DD"/>
      </a:accent3>
      <a:accent4>
        <a:srgbClr val="2CC84D"/>
      </a:accent4>
      <a:accent5>
        <a:srgbClr val="FBE122"/>
      </a:accent5>
      <a:accent6>
        <a:srgbClr val="FF6720"/>
      </a:accent6>
      <a:hlink>
        <a:srgbClr val="151F6D"/>
      </a:hlink>
      <a:folHlink>
        <a:srgbClr val="830B5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508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lnDef>
      <a:spPr>
        <a:ln w="28575" cap="rnd">
          <a:solidFill>
            <a:schemeClr val="tx1"/>
          </a:solidFill>
          <a:tailEnd type="stealth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2030"/>
          </a:lnSpc>
          <a:defRPr sz="1400" dirty="0">
            <a:latin typeface="+mn-lt"/>
            <a:ea typeface="MS Mincho" panose="020206090402050803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MG_TMP_CorpUse_CorpPPT" id="{39DECBBE-9441-4D42-A334-F780228F7711}" vid="{F8EA13AB-6A4F-47B9-AB4C-E8B67D0576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1949ac-139d-4ba9-b71b-10956bd5632c">
      <Terms xmlns="http://schemas.microsoft.com/office/infopath/2007/PartnerControls"/>
    </lcf76f155ced4ddcb4097134ff3c332f>
    <TaxCatchAll xmlns="dc2db4f8-0dc0-4834-9a51-1c3a49a4656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140BD73DCC54BB25F4F88DF58601A" ma:contentTypeVersion="22" ma:contentTypeDescription="Create a new document." ma:contentTypeScope="" ma:versionID="e085610be154d9b624d6fdd235fe6f75">
  <xsd:schema xmlns:xsd="http://www.w3.org/2001/XMLSchema" xmlns:xs="http://www.w3.org/2001/XMLSchema" xmlns:p="http://schemas.microsoft.com/office/2006/metadata/properties" xmlns:ns2="fb467d81-5cd8-4762-a749-7f8dd2dc5228" xmlns:ns3="fae1b958-b5c6-4bbd-8fb7-865438100d52" targetNamespace="http://schemas.microsoft.com/office/2006/metadata/properties" ma:root="true" ma:fieldsID="e1ddf9053906d8157ae2023fdca38789" ns2:_="" ns3:_="">
    <xsd:import namespace="fb467d81-5cd8-4762-a749-7f8dd2dc5228"/>
    <xsd:import namespace="fae1b958-b5c6-4bbd-8fb7-865438100d5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2:TaxCatchAll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67d81-5cd8-4762-a749-7f8dd2dc5228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6647c1e-d26a-4f1c-88c4-cc99b75e4c58}" ma:internalName="TaxCatchAll" ma:showField="CatchAllData" ma:web="fb467d81-5cd8-4762-a749-7f8dd2dc52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e1b958-b5c6-4bbd-8fb7-865438100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051C8ED0B0934CBB70AA06BF789C51" ma:contentTypeVersion="16" ma:contentTypeDescription="Create a new document." ma:contentTypeScope="" ma:versionID="595763d2be7d71f5367ec62d8ec3c1a2">
  <xsd:schema xmlns:xsd="http://www.w3.org/2001/XMLSchema" xmlns:xs="http://www.w3.org/2001/XMLSchema" xmlns:p="http://schemas.microsoft.com/office/2006/metadata/properties" xmlns:ns2="f71949ac-139d-4ba9-b71b-10956bd5632c" xmlns:ns3="a76fffe7-cd2d-4632-848f-f4fab42e453c" xmlns:ns4="dc2db4f8-0dc0-4834-9a51-1c3a49a46568" targetNamespace="http://schemas.microsoft.com/office/2006/metadata/properties" ma:root="true" ma:fieldsID="decc4c7f311a532feeaa54ed37a26e39" ns2:_="" ns3:_="" ns4:_="">
    <xsd:import namespace="f71949ac-139d-4ba9-b71b-10956bd5632c"/>
    <xsd:import namespace="a76fffe7-cd2d-4632-848f-f4fab42e453c"/>
    <xsd:import namespace="dc2db4f8-0dc0-4834-9a51-1c3a49a4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949ac-139d-4ba9-b71b-10956bd56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4dd9da6-50f7-440a-9788-2f68cc8af5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fffe7-cd2d-4632-848f-f4fab42e453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db4f8-0dc0-4834-9a51-1c3a49a4656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ec229f0-7080-4adc-9a12-c317d1c33825}" ma:internalName="TaxCatchAll" ma:showField="CatchAllData" ma:web="fa15be3e-fb01-4526-974f-3b160512d6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ACE90D-7A49-4547-96A6-DEFD5D95C6B2}">
  <ds:schemaRefs>
    <ds:schemaRef ds:uri="http://schemas.microsoft.com/office/2006/metadata/properties"/>
    <ds:schemaRef ds:uri="http://purl.org/dc/elements/1.1/"/>
    <ds:schemaRef ds:uri="fb467d81-5cd8-4762-a749-7f8dd2dc522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fae1b958-b5c6-4bbd-8fb7-865438100d5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F5F2AEE-4C8B-458C-A7F9-BF1ADD5AC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67d81-5cd8-4762-a749-7f8dd2dc5228"/>
    <ds:schemaRef ds:uri="fae1b958-b5c6-4bbd-8fb7-865438100d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99F3B3-7B7E-47CF-BFF7-DF6692379E1A}"/>
</file>

<file path=customXml/itemProps4.xml><?xml version="1.0" encoding="utf-8"?>
<ds:datastoreItem xmlns:ds="http://schemas.openxmlformats.org/officeDocument/2006/customXml" ds:itemID="{37B3DB80-FACE-43E7-9A75-DA58EE348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1766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Century Gothic</vt:lpstr>
      <vt:lpstr>Courier New</vt:lpstr>
      <vt:lpstr>Noto Sans Symbols</vt:lpstr>
      <vt:lpstr>System Font Regular</vt:lpstr>
      <vt:lpstr>Wingdings</vt:lpstr>
      <vt:lpstr>Amgen Corporate</vt:lpstr>
      <vt:lpstr>PowerPoint Presentation</vt:lpstr>
      <vt:lpstr>Introduction </vt:lpstr>
      <vt:lpstr>Study Design</vt:lpstr>
      <vt:lpstr>Baseline Characteristics</vt:lpstr>
      <vt:lpstr>Safety</vt:lpstr>
      <vt:lpstr>Pharmacokinetic Analysis</vt:lpstr>
      <vt:lpstr>Efficacy</vt:lpstr>
      <vt:lpstr>Response by Subgroup</vt:lpstr>
      <vt:lpstr>Tumor Response</vt:lpstr>
      <vt:lpstr>Change in Target Lesions Over Time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Sotorasib (Soto) Plus Panitumumab (Pmab) and FOLFIRI for Previously Treated KRAS G12C-mutated Metastatic Colorectal Cancer (mCRC): CodeBreaK 101 Phase 1b Safety and Efficac</dc:title>
  <dc:creator>Cassis, Linda</dc:creator>
  <cp:lastModifiedBy>Svinka, Jasmin</cp:lastModifiedBy>
  <cp:revision>4</cp:revision>
  <dcterms:created xsi:type="dcterms:W3CDTF">2023-06-09T06:35:33Z</dcterms:created>
  <dcterms:modified xsi:type="dcterms:W3CDTF">2023-06-15T10:05:49Z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a2055c4-9279-4301-be81-ecf0bfac40b1_Enabled">
    <vt:lpwstr>true</vt:lpwstr>
  </property>
  <property fmtid="{D5CDD505-2E9C-101B-9397-08002B2CF9AE}" pid="3" name="MSIP_Label_fa2055c4-9279-4301-be81-ecf0bfac40b1_SetDate">
    <vt:lpwstr>2023-06-09T06:48:00Z</vt:lpwstr>
  </property>
  <property fmtid="{D5CDD505-2E9C-101B-9397-08002B2CF9AE}" pid="4" name="MSIP_Label_fa2055c4-9279-4301-be81-ecf0bfac40b1_Method">
    <vt:lpwstr>Privileged</vt:lpwstr>
  </property>
  <property fmtid="{D5CDD505-2E9C-101B-9397-08002B2CF9AE}" pid="5" name="MSIP_Label_fa2055c4-9279-4301-be81-ecf0bfac40b1_Name">
    <vt:lpwstr>Confidential Medical and Scientific Affairs (no marking)</vt:lpwstr>
  </property>
  <property fmtid="{D5CDD505-2E9C-101B-9397-08002B2CF9AE}" pid="6" name="MSIP_Label_fa2055c4-9279-4301-be81-ecf0bfac40b1_SiteId">
    <vt:lpwstr>4b4266a6-1368-41af-ad5a-59eb634f7ad8</vt:lpwstr>
  </property>
  <property fmtid="{D5CDD505-2E9C-101B-9397-08002B2CF9AE}" pid="7" name="MSIP_Label_fa2055c4-9279-4301-be81-ecf0bfac40b1_ActionId">
    <vt:lpwstr>529dccbd-82ac-4619-9301-792bc1f24cd6</vt:lpwstr>
  </property>
  <property fmtid="{D5CDD505-2E9C-101B-9397-08002B2CF9AE}" pid="8" name="MSIP_Label_fa2055c4-9279-4301-be81-ecf0bfac40b1_ContentBits">
    <vt:lpwstr>0</vt:lpwstr>
  </property>
  <property fmtid="{D5CDD505-2E9C-101B-9397-08002B2CF9AE}" pid="9" name="ContentTypeId">
    <vt:lpwstr>0x010100194140BD73DCC54BB25F4F88DF58601A</vt:lpwstr>
  </property>
  <property fmtid="{D5CDD505-2E9C-101B-9397-08002B2CF9AE}" pid="10" name="_dlc_DocIdItemGuid">
    <vt:lpwstr>32264b07-0301-49ee-a18c-1359c690f6ee</vt:lpwstr>
  </property>
</Properties>
</file>